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73" r:id="rId2"/>
  </p:sldMasterIdLst>
  <p:notesMasterIdLst>
    <p:notesMasterId r:id="rId23"/>
  </p:notesMasterIdLst>
  <p:handoutMasterIdLst>
    <p:handoutMasterId r:id="rId24"/>
  </p:handoutMasterIdLst>
  <p:sldIdLst>
    <p:sldId id="340" r:id="rId3"/>
    <p:sldId id="464" r:id="rId4"/>
    <p:sldId id="465" r:id="rId5"/>
    <p:sldId id="469" r:id="rId6"/>
    <p:sldId id="510" r:id="rId7"/>
    <p:sldId id="532" r:id="rId8"/>
    <p:sldId id="525" r:id="rId9"/>
    <p:sldId id="526" r:id="rId10"/>
    <p:sldId id="527" r:id="rId11"/>
    <p:sldId id="536" r:id="rId12"/>
    <p:sldId id="528" r:id="rId13"/>
    <p:sldId id="529" r:id="rId14"/>
    <p:sldId id="530" r:id="rId15"/>
    <p:sldId id="521" r:id="rId16"/>
    <p:sldId id="533" r:id="rId17"/>
    <p:sldId id="524" r:id="rId18"/>
    <p:sldId id="531" r:id="rId19"/>
    <p:sldId id="535" r:id="rId20"/>
    <p:sldId id="534" r:id="rId21"/>
    <p:sldId id="523" r:id="rId22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ootlight MT Ligh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781B"/>
    <a:srgbClr val="990000"/>
    <a:srgbClr val="9C0E26"/>
    <a:srgbClr val="003192"/>
    <a:srgbClr val="078B07"/>
    <a:srgbClr val="000066"/>
    <a:srgbClr val="DDD9C3"/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698" autoAdjust="0"/>
  </p:normalViewPr>
  <p:slideViewPr>
    <p:cSldViewPr snapToGrid="0">
      <p:cViewPr>
        <p:scale>
          <a:sx n="80" d="100"/>
          <a:sy n="80" d="100"/>
        </p:scale>
        <p:origin x="-206" y="-62"/>
      </p:cViewPr>
      <p:guideLst>
        <p:guide orient="horz" pos="925"/>
        <p:guide pos="680"/>
      </p:guideLst>
    </p:cSldViewPr>
  </p:slideViewPr>
  <p:outlineViewPr>
    <p:cViewPr>
      <p:scale>
        <a:sx n="33" d="100"/>
        <a:sy n="33" d="100"/>
      </p:scale>
      <p:origin x="6" y="225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t" anchorCtr="0" compatLnSpc="1">
            <a:prstTxWarp prst="textNoShape">
              <a:avLst/>
            </a:prstTxWarp>
          </a:bodyPr>
          <a:lstStyle>
            <a:lvl1pPr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t" anchorCtr="0" compatLnSpc="1">
            <a:prstTxWarp prst="textNoShape">
              <a:avLst/>
            </a:prstTxWarp>
          </a:bodyPr>
          <a:lstStyle>
            <a:lvl1pPr algn="r"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b" anchorCtr="0" compatLnSpc="1">
            <a:prstTxWarp prst="textNoShape">
              <a:avLst/>
            </a:prstTxWarp>
          </a:bodyPr>
          <a:lstStyle>
            <a:lvl1pPr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b" anchorCtr="0" compatLnSpc="1">
            <a:prstTxWarp prst="textNoShape">
              <a:avLst/>
            </a:prstTxWarp>
          </a:bodyPr>
          <a:lstStyle>
            <a:lvl1pPr algn="r"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7E4F7E-72C5-416F-9227-A99D1C9FE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69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t" anchorCtr="0" compatLnSpc="1">
            <a:prstTxWarp prst="textNoShape">
              <a:avLst/>
            </a:prstTxWarp>
          </a:bodyPr>
          <a:lstStyle>
            <a:lvl1pPr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t" anchorCtr="0" compatLnSpc="1">
            <a:prstTxWarp prst="textNoShape">
              <a:avLst/>
            </a:prstTxWarp>
          </a:bodyPr>
          <a:lstStyle>
            <a:lvl1pPr algn="r"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65638"/>
            <a:ext cx="56896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b" anchorCtr="0" compatLnSpc="1">
            <a:prstTxWarp prst="textNoShape">
              <a:avLst/>
            </a:prstTxWarp>
          </a:bodyPr>
          <a:lstStyle>
            <a:lvl1pPr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49" rIns="94298" bIns="47149" numCol="1" anchor="b" anchorCtr="0" compatLnSpc="1">
            <a:prstTxWarp prst="textNoShape">
              <a:avLst/>
            </a:prstTxWarp>
          </a:bodyPr>
          <a:lstStyle>
            <a:lvl1pPr algn="r" defTabSz="94221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6C3680-855E-4D95-8E62-9736B5672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08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5400000" flipH="1">
            <a:off x="1903503" y="-1801729"/>
            <a:ext cx="5333994" cy="8937453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4393" y="1209"/>
                  <a:pt x="6434" y="6009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37000">
                <a:srgbClr val="002060"/>
              </a:gs>
              <a:gs pos="15000">
                <a:srgbClr val="002060">
                  <a:alpha val="92000"/>
                </a:srgbClr>
              </a:gs>
              <a:gs pos="0">
                <a:srgbClr val="002060">
                  <a:alpha val="0"/>
                </a:srgbClr>
              </a:gs>
              <a:gs pos="100000">
                <a:srgbClr val="00245C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0"/>
          <p:cNvSpPr/>
          <p:nvPr userDrawn="1"/>
        </p:nvSpPr>
        <p:spPr>
          <a:xfrm>
            <a:off x="519113" y="47625"/>
            <a:ext cx="7720012" cy="5160963"/>
          </a:xfrm>
          <a:custGeom>
            <a:avLst/>
            <a:gdLst>
              <a:gd name="connsiteX0" fmla="*/ 0 w 7719993"/>
              <a:gd name="connsiteY0" fmla="*/ 0 h 3501269"/>
              <a:gd name="connsiteX1" fmla="*/ 7719993 w 7719993"/>
              <a:gd name="connsiteY1" fmla="*/ 0 h 3501269"/>
              <a:gd name="connsiteX2" fmla="*/ 7719993 w 7719993"/>
              <a:gd name="connsiteY2" fmla="*/ 3501269 h 3501269"/>
              <a:gd name="connsiteX3" fmla="*/ 0 w 7719993"/>
              <a:gd name="connsiteY3" fmla="*/ 3501269 h 3501269"/>
              <a:gd name="connsiteX4" fmla="*/ 0 w 7719993"/>
              <a:gd name="connsiteY4" fmla="*/ 0 h 3501269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993" h="5170411">
                <a:moveTo>
                  <a:pt x="0" y="0"/>
                </a:moveTo>
                <a:lnTo>
                  <a:pt x="7719993" y="0"/>
                </a:lnTo>
                <a:lnTo>
                  <a:pt x="7719993" y="3501269"/>
                </a:lnTo>
                <a:lnTo>
                  <a:pt x="29029" y="517041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88925" y="4267200"/>
            <a:ext cx="8636000" cy="1535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70000"/>
              </a:lnSpc>
              <a:defRPr/>
            </a:pPr>
            <a:r>
              <a:rPr lang="en-US" sz="48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Management Update  </a:t>
            </a:r>
            <a:r>
              <a:rPr lang="en-US" sz="8800" b="1" dirty="0">
                <a:solidFill>
                  <a:srgbClr val="9C0E26"/>
                </a:solidFill>
                <a:latin typeface="Vijaya" pitchFamily="34" charset="0"/>
                <a:cs typeface="Vijaya" pitchFamily="34" charset="0"/>
              </a:rPr>
              <a:t>2012</a:t>
            </a:r>
          </a:p>
          <a:p>
            <a:pPr algn="r">
              <a:lnSpc>
                <a:spcPct val="70000"/>
              </a:lnSpc>
              <a:defRPr/>
            </a:pPr>
            <a:endParaRPr lang="en-US" sz="4000" b="1" dirty="0">
              <a:solidFill>
                <a:srgbClr val="9C0E26"/>
              </a:solidFill>
              <a:latin typeface="Vijaya" pitchFamily="34" charset="0"/>
              <a:cs typeface="Vijaya" pitchFamily="34" charset="0"/>
            </a:endParaRPr>
          </a:p>
          <a:p>
            <a:pPr algn="r">
              <a:lnSpc>
                <a:spcPct val="70000"/>
              </a:lnSpc>
              <a:defRPr/>
            </a:pPr>
            <a:endParaRPr lang="en-US" sz="4000" b="1" dirty="0">
              <a:solidFill>
                <a:srgbClr val="9C0E26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825" y="620713"/>
            <a:ext cx="64135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 userDrawn="1"/>
        </p:nvGrpSpPr>
        <p:grpSpPr bwMode="auto">
          <a:xfrm rot="15927486" flipV="1">
            <a:off x="2927350" y="-1427162"/>
            <a:ext cx="3101975" cy="9610725"/>
            <a:chOff x="21726" y="-994"/>
            <a:chExt cx="1779" cy="1720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1726" y="-994"/>
              <a:ext cx="1775" cy="16920"/>
            </a:xfrm>
            <a:custGeom>
              <a:avLst/>
              <a:gdLst>
                <a:gd name="T0" fmla="*/ 463 w 387"/>
                <a:gd name="T1" fmla="*/ 0 h 3172"/>
                <a:gd name="T2" fmla="*/ 0 w 387"/>
                <a:gd name="T3" fmla="*/ 16920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31837">
              <a:off x="22159" y="-404"/>
              <a:ext cx="1202" cy="16283"/>
            </a:xfrm>
            <a:custGeom>
              <a:avLst/>
              <a:gdLst>
                <a:gd name="T0" fmla="*/ 71 w 338"/>
                <a:gd name="T1" fmla="*/ 0 h 3172"/>
                <a:gd name="T2" fmla="*/ 0 w 338"/>
                <a:gd name="T3" fmla="*/ 16283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rot="140401">
              <a:off x="22166" y="-596"/>
              <a:ext cx="1265" cy="16261"/>
            </a:xfrm>
            <a:custGeom>
              <a:avLst/>
              <a:gdLst>
                <a:gd name="T0" fmla="*/ 0 w 334"/>
                <a:gd name="T1" fmla="*/ 0 h 3172"/>
                <a:gd name="T2" fmla="*/ 61 w 334"/>
                <a:gd name="T3" fmla="*/ 16261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450360">
              <a:off x="21896" y="-310"/>
              <a:ext cx="1591" cy="16522"/>
            </a:xfrm>
            <a:custGeom>
              <a:avLst/>
              <a:gdLst>
                <a:gd name="T0" fmla="*/ 99 w 339"/>
                <a:gd name="T1" fmla="*/ 0 h 3172"/>
                <a:gd name="T2" fmla="*/ 0 w 339"/>
                <a:gd name="T3" fmla="*/ 16522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 rot="192466">
              <a:off x="21976" y="-744"/>
              <a:ext cx="1530" cy="16758"/>
            </a:xfrm>
            <a:custGeom>
              <a:avLst/>
              <a:gdLst>
                <a:gd name="T0" fmla="*/ 125 w 343"/>
                <a:gd name="T1" fmla="*/ 0 h 3172"/>
                <a:gd name="T2" fmla="*/ 0 w 343"/>
                <a:gd name="T3" fmla="*/ 16758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2" descr="RESPECCorporateSlide2"/>
          <p:cNvPicPr>
            <a:picLocks noChangeAspect="1" noChangeArrowheads="1"/>
          </p:cNvPicPr>
          <p:nvPr userDrawn="1"/>
        </p:nvPicPr>
        <p:blipFill>
          <a:blip r:embed="rId3" cstate="print"/>
          <a:srcRect l="74339" r="24838" b="1059"/>
          <a:stretch>
            <a:fillRect/>
          </a:stretch>
        </p:blipFill>
        <p:spPr bwMode="auto">
          <a:xfrm>
            <a:off x="9017000" y="9525"/>
            <a:ext cx="1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ESPECCorporateSlide2"/>
          <p:cNvPicPr>
            <a:picLocks noChangeAspect="1" noChangeArrowheads="1"/>
          </p:cNvPicPr>
          <p:nvPr userDrawn="1"/>
        </p:nvPicPr>
        <p:blipFill>
          <a:blip r:embed="rId3" cstate="print"/>
          <a:srcRect l="74339" r="24838" b="1059"/>
          <a:stretch>
            <a:fillRect/>
          </a:stretch>
        </p:blipFill>
        <p:spPr bwMode="auto">
          <a:xfrm>
            <a:off x="-12700" y="0"/>
            <a:ext cx="1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5562600"/>
            <a:ext cx="1668462" cy="111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76250" y="2797175"/>
            <a:ext cx="1668463" cy="12192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" y="4241800"/>
            <a:ext cx="1670050" cy="1101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88324" y="5729095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May 16, 2012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A145ECA0-7055-486A-A5A0-CF3EE84DD356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87A601D9-F238-42B0-BF74-8F9F6B9A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381000" y="14446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10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1008174A-E25E-47B4-B238-405580075E9E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59770B23-FD47-486C-A0B0-7489BEC6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10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7BB40C64-835B-42FA-9F62-B77F36F7C4BA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9C10EB3C-C512-4B84-89DD-89372724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FA61A15E-991D-47E7-911D-086B7DA54598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27353026-009E-4E0F-9375-4C25CAAC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53BF245D-CA0E-440E-951E-43788B241ECA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B09D9E9F-A9AF-45F4-A58C-DD33B31F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514"/>
            <a:ext cx="8610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E1F0CA4D-FA99-41FA-BD63-0CDDAF903D63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8DC3E69D-6C2D-46B6-86E0-A63CCC913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EAEC6F57-CA79-4073-951A-4EAA822FBB91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1333DC1B-E4F0-4374-9C0E-65493D250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81000" y="11398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10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FAA8260A-6868-43E1-8FA6-7368CBFC89AB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0D79D542-DE27-49BD-8B8C-EDC97628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76200"/>
            <a:ext cx="76835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80772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CDE6F0E-16AE-4E88-8677-4741477DB5F9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4C0CC34-C0B2-41D6-8B7A-126CA402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76200"/>
            <a:ext cx="76835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80772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648D775-1E0C-4FBA-BAFB-FB19250878C6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DDE470A-0812-403E-991E-4ADC5656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>
            <a:spLocks/>
          </p:cNvSpPr>
          <p:nvPr userDrawn="1"/>
        </p:nvSpPr>
        <p:spPr bwMode="auto">
          <a:xfrm rot="5400000" flipH="1">
            <a:off x="1905002" y="-1905003"/>
            <a:ext cx="5333994" cy="9144002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4393" y="1209"/>
                  <a:pt x="6434" y="6009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69000">
                <a:srgbClr val="002B82"/>
              </a:gs>
              <a:gs pos="8000">
                <a:srgbClr val="294A7F"/>
              </a:gs>
              <a:gs pos="91000">
                <a:srgbClr val="002976"/>
              </a:gs>
              <a:gs pos="44000">
                <a:srgbClr val="002060"/>
              </a:gs>
              <a:gs pos="23000">
                <a:srgbClr val="002060">
                  <a:alpha val="92000"/>
                </a:srgbClr>
              </a:gs>
              <a:gs pos="0">
                <a:srgbClr val="002060">
                  <a:alpha val="0"/>
                </a:srgbClr>
              </a:gs>
              <a:gs pos="100000">
                <a:srgbClr val="00245C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Placeholder 1"/>
          <p:cNvSpPr txBox="1">
            <a:spLocks/>
          </p:cNvSpPr>
          <p:nvPr userDrawn="1"/>
        </p:nvSpPr>
        <p:spPr>
          <a:xfrm>
            <a:off x="3746500" y="411163"/>
            <a:ext cx="5334000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Vijaya" pitchFamily="34" charset="0"/>
                <a:ea typeface="+mj-ea"/>
                <a:cs typeface="Vijay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2271713" y="4662488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ijaya" pitchFamily="34" charset="0"/>
                <a:cs typeface="Vijaya" pitchFamily="34" charset="0"/>
              </a:rPr>
              <a:t>Todd Kenner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ijaya" pitchFamily="34" charset="0"/>
                <a:cs typeface="Vijaya" pitchFamily="34" charset="0"/>
              </a:rPr>
              <a:t>May 16, 2012</a:t>
            </a:r>
          </a:p>
        </p:txBody>
      </p:sp>
      <p:sp>
        <p:nvSpPr>
          <p:cNvPr id="5" name="Rectangle 30"/>
          <p:cNvSpPr/>
          <p:nvPr userDrawn="1"/>
        </p:nvSpPr>
        <p:spPr>
          <a:xfrm>
            <a:off x="519113" y="47625"/>
            <a:ext cx="7720012" cy="5160963"/>
          </a:xfrm>
          <a:custGeom>
            <a:avLst/>
            <a:gdLst>
              <a:gd name="connsiteX0" fmla="*/ 0 w 7719993"/>
              <a:gd name="connsiteY0" fmla="*/ 0 h 3501269"/>
              <a:gd name="connsiteX1" fmla="*/ 7719993 w 7719993"/>
              <a:gd name="connsiteY1" fmla="*/ 0 h 3501269"/>
              <a:gd name="connsiteX2" fmla="*/ 7719993 w 7719993"/>
              <a:gd name="connsiteY2" fmla="*/ 3501269 h 3501269"/>
              <a:gd name="connsiteX3" fmla="*/ 0 w 7719993"/>
              <a:gd name="connsiteY3" fmla="*/ 3501269 h 3501269"/>
              <a:gd name="connsiteX4" fmla="*/ 0 w 7719993"/>
              <a:gd name="connsiteY4" fmla="*/ 0 h 3501269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  <a:gd name="connsiteX0" fmla="*/ 0 w 7719993"/>
              <a:gd name="connsiteY0" fmla="*/ 0 h 5170411"/>
              <a:gd name="connsiteX1" fmla="*/ 7719993 w 7719993"/>
              <a:gd name="connsiteY1" fmla="*/ 0 h 5170411"/>
              <a:gd name="connsiteX2" fmla="*/ 7719993 w 7719993"/>
              <a:gd name="connsiteY2" fmla="*/ 3501269 h 5170411"/>
              <a:gd name="connsiteX3" fmla="*/ 29029 w 7719993"/>
              <a:gd name="connsiteY3" fmla="*/ 5170411 h 5170411"/>
              <a:gd name="connsiteX4" fmla="*/ 0 w 7719993"/>
              <a:gd name="connsiteY4" fmla="*/ 0 h 51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993" h="5170411">
                <a:moveTo>
                  <a:pt x="0" y="0"/>
                </a:moveTo>
                <a:lnTo>
                  <a:pt x="7719993" y="0"/>
                </a:lnTo>
                <a:lnTo>
                  <a:pt x="7719993" y="3501269"/>
                </a:lnTo>
                <a:lnTo>
                  <a:pt x="29029" y="517041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4"/>
          <p:cNvSpPr/>
          <p:nvPr userDrawn="1"/>
        </p:nvSpPr>
        <p:spPr>
          <a:xfrm>
            <a:off x="230188" y="3633788"/>
            <a:ext cx="8636000" cy="90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7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Management Update  </a:t>
            </a:r>
            <a:r>
              <a:rPr lang="en-US" sz="7200" b="1" dirty="0">
                <a:solidFill>
                  <a:srgbClr val="9C0E26"/>
                </a:solidFill>
                <a:latin typeface="Vijaya" pitchFamily="34" charset="0"/>
                <a:cs typeface="Vijaya" pitchFamily="34" charset="0"/>
              </a:rPr>
              <a:t>2012</a:t>
            </a:r>
            <a:endParaRPr lang="en-US" sz="3200" b="1" dirty="0">
              <a:solidFill>
                <a:srgbClr val="9C0E26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" name="Arc 35"/>
          <p:cNvSpPr/>
          <p:nvPr userDrawn="1"/>
        </p:nvSpPr>
        <p:spPr>
          <a:xfrm rot="20960346">
            <a:off x="3115919" y="4557522"/>
            <a:ext cx="6557145" cy="2169882"/>
          </a:xfrm>
          <a:prstGeom prst="arc">
            <a:avLst>
              <a:gd name="adj1" fmla="val 13132074"/>
              <a:gd name="adj2" fmla="val 20835832"/>
            </a:avLst>
          </a:prstGeom>
          <a:noFill/>
          <a:ln w="9525">
            <a:gradFill flip="none" rotWithShape="1">
              <a:gsLst>
                <a:gs pos="14000">
                  <a:srgbClr val="4C472A"/>
                </a:gs>
                <a:gs pos="23000">
                  <a:srgbClr val="4C472A"/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8450" y="411163"/>
            <a:ext cx="3008313" cy="219551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4"/>
          <p:cNvGrpSpPr>
            <a:grpSpLocks/>
          </p:cNvGrpSpPr>
          <p:nvPr userDrawn="1"/>
        </p:nvGrpSpPr>
        <p:grpSpPr bwMode="auto">
          <a:xfrm rot="15837199" flipV="1">
            <a:off x="2761456" y="-1505743"/>
            <a:ext cx="3101975" cy="9837738"/>
            <a:chOff x="21726" y="-994"/>
            <a:chExt cx="1779" cy="17204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1727" y="-992"/>
              <a:ext cx="1775" cy="16921"/>
            </a:xfrm>
            <a:custGeom>
              <a:avLst/>
              <a:gdLst>
                <a:gd name="T0" fmla="*/ 463 w 387"/>
                <a:gd name="T1" fmla="*/ 0 h 3172"/>
                <a:gd name="T2" fmla="*/ 0 w 387"/>
                <a:gd name="T3" fmla="*/ 16921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231837">
              <a:off x="22093" y="-89"/>
              <a:ext cx="1265" cy="15963"/>
            </a:xfrm>
            <a:custGeom>
              <a:avLst/>
              <a:gdLst>
                <a:gd name="T0" fmla="*/ 75 w 338"/>
                <a:gd name="T1" fmla="*/ 0 h 3172"/>
                <a:gd name="T2" fmla="*/ 0 w 338"/>
                <a:gd name="T3" fmla="*/ 15963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 rot="140401">
              <a:off x="22166" y="-592"/>
              <a:ext cx="1265" cy="16260"/>
            </a:xfrm>
            <a:custGeom>
              <a:avLst/>
              <a:gdLst>
                <a:gd name="T0" fmla="*/ 0 w 334"/>
                <a:gd name="T1" fmla="*/ 0 h 3172"/>
                <a:gd name="T2" fmla="*/ 61 w 334"/>
                <a:gd name="T3" fmla="*/ 16260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450360">
              <a:off x="21896" y="-311"/>
              <a:ext cx="1591" cy="16521"/>
            </a:xfrm>
            <a:custGeom>
              <a:avLst/>
              <a:gdLst>
                <a:gd name="T0" fmla="*/ 99 w 339"/>
                <a:gd name="T1" fmla="*/ 0 h 3172"/>
                <a:gd name="T2" fmla="*/ 0 w 339"/>
                <a:gd name="T3" fmla="*/ 16521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rot="192466">
              <a:off x="21976" y="-743"/>
              <a:ext cx="1530" cy="16757"/>
            </a:xfrm>
            <a:custGeom>
              <a:avLst/>
              <a:gdLst>
                <a:gd name="T0" fmla="*/ 125 w 343"/>
                <a:gd name="T1" fmla="*/ 0 h 3172"/>
                <a:gd name="T2" fmla="*/ 0 w 343"/>
                <a:gd name="T3" fmla="*/ 16757 h 3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45"/>
          <p:cNvSpPr/>
          <p:nvPr userDrawn="1"/>
        </p:nvSpPr>
        <p:spPr>
          <a:xfrm>
            <a:off x="0" y="5762625"/>
            <a:ext cx="9144000" cy="866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4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5880100"/>
            <a:ext cx="2211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7"/>
          <p:cNvSpPr>
            <a:spLocks noChangeArrowheads="1"/>
          </p:cNvSpPr>
          <p:nvPr userDrawn="1"/>
        </p:nvSpPr>
        <p:spPr bwMode="auto">
          <a:xfrm>
            <a:off x="2286000" y="5651500"/>
            <a:ext cx="6216650" cy="838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Innovation  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cs typeface="Kalinga" pitchFamily="34" charset="0"/>
              </a:rPr>
              <a:t>•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Collaboration  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cs typeface="Kalinga" pitchFamily="34" charset="0"/>
              </a:rPr>
              <a:t>•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 Inspiration</a:t>
            </a:r>
          </a:p>
        </p:txBody>
      </p:sp>
      <p:sp>
        <p:nvSpPr>
          <p:cNvPr id="18" name="Rectangle 48"/>
          <p:cNvSpPr>
            <a:spLocks noChangeArrowheads="1"/>
          </p:cNvSpPr>
          <p:nvPr userDrawn="1"/>
        </p:nvSpPr>
        <p:spPr bwMode="auto">
          <a:xfrm>
            <a:off x="4098925" y="6248400"/>
            <a:ext cx="5137150" cy="381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 i="1">
                <a:solidFill>
                  <a:srgbClr val="FFFFFF"/>
                </a:solidFill>
                <a:latin typeface="Arial Narrow" pitchFamily="34" charset="0"/>
                <a:cs typeface="Vijaya" pitchFamily="34" charset="0"/>
              </a:rPr>
              <a:t>Thinking Together to Inspire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9BE5-DBDB-4AC2-BECE-B895C0D4C270}" type="datetime12">
              <a:rPr lang="en-US"/>
              <a:pPr>
                <a:defRPr/>
              </a:pPr>
              <a:t>10:50 AM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2575-6C13-43EC-ADF6-E7D4CA38F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10800000" flipV="1">
            <a:off x="0" y="-17463"/>
            <a:ext cx="1157288" cy="6875463"/>
          </a:xfrm>
          <a:custGeom>
            <a:avLst/>
            <a:gdLst>
              <a:gd name="T0" fmla="*/ 1157288 w 10000"/>
              <a:gd name="T1" fmla="*/ 8241 h 10012"/>
              <a:gd name="T2" fmla="*/ 386303 w 10000"/>
              <a:gd name="T3" fmla="*/ 0 h 10012"/>
              <a:gd name="T4" fmla="*/ 0 w 10000"/>
              <a:gd name="T5" fmla="*/ 6875463 h 10012"/>
              <a:gd name="T6" fmla="*/ 1157288 w 10000"/>
              <a:gd name="T7" fmla="*/ 6875463 h 10012"/>
              <a:gd name="T8" fmla="*/ 1157288 w 10000"/>
              <a:gd name="T9" fmla="*/ 8241 h 10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33000">
                <a:srgbClr val="002060"/>
              </a:gs>
              <a:gs pos="44000">
                <a:srgbClr val="002060"/>
              </a:gs>
              <a:gs pos="69000">
                <a:srgbClr val="002B82"/>
              </a:gs>
              <a:gs pos="91000">
                <a:srgbClr val="002976"/>
              </a:gs>
              <a:gs pos="100000">
                <a:srgbClr val="00245C"/>
              </a:gs>
            </a:gsLst>
            <a:lin ang="2154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21157382">
            <a:off x="-2559249" y="1246641"/>
            <a:ext cx="7623904" cy="2169882"/>
          </a:xfrm>
          <a:prstGeom prst="arc">
            <a:avLst>
              <a:gd name="adj1" fmla="val 13132074"/>
              <a:gd name="adj2" fmla="val 21010840"/>
            </a:avLst>
          </a:prstGeom>
          <a:noFill/>
          <a:ln w="6350">
            <a:gradFill flip="none" rotWithShape="1">
              <a:gsLst>
                <a:gs pos="67506">
                  <a:srgbClr val="A3A39E"/>
                </a:gs>
                <a:gs pos="14000">
                  <a:srgbClr val="4C472A">
                    <a:alpha val="49000"/>
                  </a:srgbClr>
                </a:gs>
                <a:gs pos="23000">
                  <a:srgbClr val="4C472A">
                    <a:alpha val="65000"/>
                  </a:srgbClr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95250" y="625475"/>
            <a:ext cx="873125" cy="230188"/>
            <a:chOff x="141978" y="483571"/>
            <a:chExt cx="874014" cy="231223"/>
          </a:xfrm>
        </p:grpSpPr>
        <p:grpSp>
          <p:nvGrpSpPr>
            <p:cNvPr id="7" name="Group 7"/>
            <p:cNvGrpSpPr>
              <a:grpSpLocks/>
            </p:cNvGrpSpPr>
            <p:nvPr userDrawn="1"/>
          </p:nvGrpSpPr>
          <p:grpSpPr bwMode="auto">
            <a:xfrm>
              <a:off x="142117" y="484414"/>
              <a:ext cx="873282" cy="228600"/>
              <a:chOff x="293071" y="445726"/>
              <a:chExt cx="873282" cy="228600"/>
            </a:xfrm>
          </p:grpSpPr>
          <p:sp>
            <p:nvSpPr>
              <p:cNvPr id="11" name="Rectangle 4"/>
              <p:cNvSpPr>
                <a:spLocks noChangeAspect="1"/>
              </p:cNvSpPr>
              <p:nvPr userDrawn="1"/>
            </p:nvSpPr>
            <p:spPr>
              <a:xfrm rot="18900000">
                <a:off x="292932" y="446478"/>
                <a:ext cx="228833" cy="228032"/>
              </a:xfrm>
              <a:prstGeom prst="rect">
                <a:avLst/>
              </a:prstGeom>
              <a:solidFill>
                <a:srgbClr val="9C0E2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5"/>
              <p:cNvSpPr>
                <a:spLocks noChangeAspect="1"/>
              </p:cNvSpPr>
              <p:nvPr userDrawn="1"/>
            </p:nvSpPr>
            <p:spPr>
              <a:xfrm rot="18900000">
                <a:off x="615523" y="446478"/>
                <a:ext cx="228833" cy="228032"/>
              </a:xfrm>
              <a:prstGeom prst="rect">
                <a:avLst/>
              </a:prstGeom>
              <a:solidFill>
                <a:srgbClr val="5178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/>
              </p:cNvSpPr>
              <p:nvPr userDrawn="1"/>
            </p:nvSpPr>
            <p:spPr>
              <a:xfrm rot="18900000">
                <a:off x="938113" y="446478"/>
                <a:ext cx="228833" cy="22803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9"/>
            <p:cNvSpPr>
              <a:spLocks noChangeAspect="1"/>
            </p:cNvSpPr>
            <p:nvPr userDrawn="1"/>
          </p:nvSpPr>
          <p:spPr>
            <a:xfrm rot="18900000">
              <a:off x="787159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4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002B82">
                    <a:alpha val="52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0"/>
            <p:cNvSpPr>
              <a:spLocks noChangeAspect="1"/>
            </p:cNvSpPr>
            <p:nvPr userDrawn="1"/>
          </p:nvSpPr>
          <p:spPr>
            <a:xfrm rot="18900000">
              <a:off x="458213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6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51781B">
                    <a:alpha val="79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>
              <a:spLocks noChangeAspect="1"/>
            </p:cNvSpPr>
            <p:nvPr userDrawn="1"/>
          </p:nvSpPr>
          <p:spPr>
            <a:xfrm rot="18900000">
              <a:off x="141978" y="486760"/>
              <a:ext cx="227244" cy="22803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9C0E2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6567488"/>
            <a:ext cx="7953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23" y="152400"/>
            <a:ext cx="8011883" cy="1295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500"/>
              </a:lnSpc>
              <a:defRPr>
                <a:solidFill>
                  <a:srgbClr val="9C0E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61566" y="149093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0" y="57689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October 05, 2011</a:t>
            </a: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 rot="5400000" flipV="1">
            <a:off x="2186997" y="-105407"/>
            <a:ext cx="4767942" cy="9143311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145 w 10145"/>
              <a:gd name="connsiteY0" fmla="*/ 0 h 10000"/>
              <a:gd name="connsiteX1" fmla="*/ 5823 w 10145"/>
              <a:gd name="connsiteY1" fmla="*/ 24 h 10000"/>
              <a:gd name="connsiteX2" fmla="*/ 145 w 10145"/>
              <a:gd name="connsiteY2" fmla="*/ 10000 h 10000"/>
              <a:gd name="connsiteX3" fmla="*/ 10145 w 10145"/>
              <a:gd name="connsiteY3" fmla="*/ 10000 h 10000"/>
              <a:gd name="connsiteX4" fmla="*/ 10145 w 10145"/>
              <a:gd name="connsiteY4" fmla="*/ 0 h 10000"/>
              <a:gd name="connsiteX0" fmla="*/ 10757 w 10757"/>
              <a:gd name="connsiteY0" fmla="*/ 0 h 10000"/>
              <a:gd name="connsiteX1" fmla="*/ 6435 w 10757"/>
              <a:gd name="connsiteY1" fmla="*/ 24 h 10000"/>
              <a:gd name="connsiteX2" fmla="*/ 131 w 10757"/>
              <a:gd name="connsiteY2" fmla="*/ 10000 h 10000"/>
              <a:gd name="connsiteX3" fmla="*/ 10757 w 10757"/>
              <a:gd name="connsiteY3" fmla="*/ 10000 h 10000"/>
              <a:gd name="connsiteX4" fmla="*/ 10757 w 1075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" h="10000">
                <a:moveTo>
                  <a:pt x="10757" y="0"/>
                </a:moveTo>
                <a:lnTo>
                  <a:pt x="6435" y="24"/>
                </a:lnTo>
                <a:cubicBezTo>
                  <a:pt x="4368" y="1596"/>
                  <a:pt x="-894" y="4171"/>
                  <a:pt x="131" y="10000"/>
                </a:cubicBezTo>
                <a:lnTo>
                  <a:pt x="10757" y="10000"/>
                </a:lnTo>
                <a:lnTo>
                  <a:pt x="10757" y="0"/>
                </a:lnTo>
                <a:close/>
              </a:path>
            </a:pathLst>
          </a:custGeom>
          <a:gradFill flip="none" rotWithShape="1">
            <a:gsLst>
              <a:gs pos="21000">
                <a:schemeClr val="bg1">
                  <a:alpha val="10000"/>
                </a:schemeClr>
              </a:gs>
              <a:gs pos="49000">
                <a:schemeClr val="bg1"/>
              </a:gs>
              <a:gs pos="100000">
                <a:schemeClr val="bg1"/>
              </a:gs>
            </a:gsLst>
            <a:lin ang="1800000" scaled="0"/>
            <a:tileRect/>
          </a:gradFill>
          <a:ln w="76200">
            <a:solidFill>
              <a:srgbClr val="002060"/>
            </a:solidFill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>
            <a:off x="42863" y="5545138"/>
            <a:ext cx="9124950" cy="10906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5738813"/>
            <a:ext cx="2555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3098800" y="2824163"/>
            <a:ext cx="5918200" cy="1341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0000"/>
              </a:lnSpc>
            </a:pPr>
            <a:r>
              <a:rPr lang="en-US" sz="4400" b="1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Shoshone River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4400" b="1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Pathogen TMDL Project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2789238" y="5538788"/>
            <a:ext cx="6216650" cy="838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Innovation  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cs typeface="Kalinga" pitchFamily="34" charset="0"/>
              </a:rPr>
              <a:t>•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Collaboration  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cs typeface="Kalinga" pitchFamily="34" charset="0"/>
              </a:rPr>
              <a:t>•</a:t>
            </a:r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 Inspiration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4602163" y="6135688"/>
            <a:ext cx="5137150" cy="381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 i="1">
                <a:solidFill>
                  <a:srgbClr val="FFFFFF"/>
                </a:solidFill>
                <a:latin typeface="Arial Narrow" pitchFamily="34" charset="0"/>
                <a:cs typeface="Vijaya" pitchFamily="34" charset="0"/>
              </a:rPr>
              <a:t>Thinking Together to Inspire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rot="15478683" flipV="1">
            <a:off x="3790156" y="-1859756"/>
            <a:ext cx="1717675" cy="9859963"/>
          </a:xfrm>
          <a:custGeom>
            <a:avLst/>
            <a:gdLst>
              <a:gd name="T0" fmla="*/ 101638 w 338"/>
              <a:gd name="T1" fmla="*/ 0 h 3172"/>
              <a:gd name="T2" fmla="*/ 0 w 338"/>
              <a:gd name="T3" fmla="*/ 9859963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15375530" flipV="1">
            <a:off x="3573463" y="-2144713"/>
            <a:ext cx="2019300" cy="9937751"/>
          </a:xfrm>
          <a:custGeom>
            <a:avLst/>
            <a:gdLst>
              <a:gd name="T0" fmla="*/ 119485 w 338"/>
              <a:gd name="T1" fmla="*/ 0 h 3172"/>
              <a:gd name="T2" fmla="*/ 0 w 338"/>
              <a:gd name="T3" fmla="*/ 9937751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755775" y="4281488"/>
            <a:ext cx="7180263" cy="1341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0000"/>
              </a:lnSpc>
            </a:pPr>
            <a:r>
              <a:rPr lang="en-US" sz="2800" b="1">
                <a:solidFill>
                  <a:srgbClr val="595959"/>
                </a:solidFill>
                <a:latin typeface="Vijaya" pitchFamily="34" charset="0"/>
                <a:cs typeface="Vijaya" pitchFamily="34" charset="0"/>
              </a:rPr>
              <a:t>Project Interview</a:t>
            </a:r>
          </a:p>
          <a:p>
            <a:pPr algn="r" eaLnBrk="0" hangingPunct="0">
              <a:lnSpc>
                <a:spcPct val="80000"/>
              </a:lnSpc>
            </a:pPr>
            <a:endParaRPr lang="en-US" b="1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b="1">
                <a:solidFill>
                  <a:srgbClr val="990000"/>
                </a:solidFill>
                <a:latin typeface="Vijaya" pitchFamily="34" charset="0"/>
                <a:cs typeface="Vijaya" pitchFamily="34" charset="0"/>
              </a:rPr>
              <a:t>Cory Foreman</a:t>
            </a:r>
          </a:p>
          <a:p>
            <a:pPr algn="r" eaLnBrk="0" hangingPunct="0">
              <a:lnSpc>
                <a:spcPct val="80000"/>
              </a:lnSpc>
            </a:pPr>
            <a:r>
              <a:rPr lang="en-US" b="1">
                <a:solidFill>
                  <a:srgbClr val="990000"/>
                </a:solidFill>
                <a:latin typeface="Vijaya" pitchFamily="34" charset="0"/>
                <a:cs typeface="Vijaya" pitchFamily="34" charset="0"/>
              </a:rPr>
              <a:t>Cory.Foreman@respec.com</a:t>
            </a:r>
          </a:p>
          <a:p>
            <a:pPr algn="r" eaLnBrk="0" hangingPunct="0">
              <a:lnSpc>
                <a:spcPct val="80000"/>
              </a:lnSpc>
            </a:pPr>
            <a:r>
              <a:rPr lang="en-US" b="1">
                <a:solidFill>
                  <a:srgbClr val="990000"/>
                </a:solidFill>
                <a:latin typeface="Vijaya" pitchFamily="34" charset="0"/>
                <a:cs typeface="Vijaya" pitchFamily="34" charset="0"/>
              </a:rPr>
              <a:t>605.381.0024</a:t>
            </a:r>
          </a:p>
          <a:p>
            <a:pPr algn="r" eaLnBrk="0" hangingPunct="0">
              <a:lnSpc>
                <a:spcPct val="80000"/>
              </a:lnSpc>
            </a:pPr>
            <a:endParaRPr lang="en-US" b="1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5300" y="5750633"/>
            <a:ext cx="1758889" cy="7473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10800000" flipV="1">
            <a:off x="0" y="-17463"/>
            <a:ext cx="1157288" cy="6875463"/>
          </a:xfrm>
          <a:custGeom>
            <a:avLst/>
            <a:gdLst>
              <a:gd name="T0" fmla="*/ 1157288 w 10000"/>
              <a:gd name="T1" fmla="*/ 8241 h 10012"/>
              <a:gd name="T2" fmla="*/ 386303 w 10000"/>
              <a:gd name="T3" fmla="*/ 0 h 10012"/>
              <a:gd name="T4" fmla="*/ 0 w 10000"/>
              <a:gd name="T5" fmla="*/ 6875463 h 10012"/>
              <a:gd name="T6" fmla="*/ 1157288 w 10000"/>
              <a:gd name="T7" fmla="*/ 6875463 h 10012"/>
              <a:gd name="T8" fmla="*/ 1157288 w 10000"/>
              <a:gd name="T9" fmla="*/ 8241 h 10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33000">
                <a:srgbClr val="002060"/>
              </a:gs>
              <a:gs pos="44000">
                <a:srgbClr val="002060"/>
              </a:gs>
              <a:gs pos="69000">
                <a:srgbClr val="002B82"/>
              </a:gs>
              <a:gs pos="91000">
                <a:srgbClr val="002976"/>
              </a:gs>
              <a:gs pos="100000">
                <a:srgbClr val="00245C"/>
              </a:gs>
            </a:gsLst>
            <a:lin ang="2154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21157382">
            <a:off x="-2559249" y="1246641"/>
            <a:ext cx="7623904" cy="2169882"/>
          </a:xfrm>
          <a:prstGeom prst="arc">
            <a:avLst>
              <a:gd name="adj1" fmla="val 13132074"/>
              <a:gd name="adj2" fmla="val 21010840"/>
            </a:avLst>
          </a:prstGeom>
          <a:noFill/>
          <a:ln w="6350">
            <a:gradFill flip="none" rotWithShape="1">
              <a:gsLst>
                <a:gs pos="67506">
                  <a:srgbClr val="A3A39E"/>
                </a:gs>
                <a:gs pos="14000">
                  <a:srgbClr val="4C472A">
                    <a:alpha val="49000"/>
                  </a:srgbClr>
                </a:gs>
                <a:gs pos="23000">
                  <a:srgbClr val="4C472A">
                    <a:alpha val="65000"/>
                  </a:srgbClr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95250" y="625475"/>
            <a:ext cx="873125" cy="230188"/>
            <a:chOff x="141978" y="483571"/>
            <a:chExt cx="874014" cy="231223"/>
          </a:xfrm>
        </p:grpSpPr>
        <p:grpSp>
          <p:nvGrpSpPr>
            <p:cNvPr id="7" name="Group 7"/>
            <p:cNvGrpSpPr>
              <a:grpSpLocks/>
            </p:cNvGrpSpPr>
            <p:nvPr userDrawn="1"/>
          </p:nvGrpSpPr>
          <p:grpSpPr bwMode="auto">
            <a:xfrm>
              <a:off x="142117" y="484414"/>
              <a:ext cx="873282" cy="228600"/>
              <a:chOff x="293071" y="445726"/>
              <a:chExt cx="873282" cy="228600"/>
            </a:xfrm>
          </p:grpSpPr>
          <p:sp>
            <p:nvSpPr>
              <p:cNvPr id="11" name="Rectangle 4"/>
              <p:cNvSpPr>
                <a:spLocks noChangeAspect="1"/>
              </p:cNvSpPr>
              <p:nvPr userDrawn="1"/>
            </p:nvSpPr>
            <p:spPr>
              <a:xfrm rot="18900000">
                <a:off x="292932" y="446478"/>
                <a:ext cx="228833" cy="228032"/>
              </a:xfrm>
              <a:prstGeom prst="rect">
                <a:avLst/>
              </a:prstGeom>
              <a:solidFill>
                <a:srgbClr val="9C0E2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5"/>
              <p:cNvSpPr>
                <a:spLocks noChangeAspect="1"/>
              </p:cNvSpPr>
              <p:nvPr userDrawn="1"/>
            </p:nvSpPr>
            <p:spPr>
              <a:xfrm rot="18900000">
                <a:off x="615523" y="446478"/>
                <a:ext cx="228833" cy="228032"/>
              </a:xfrm>
              <a:prstGeom prst="rect">
                <a:avLst/>
              </a:prstGeom>
              <a:solidFill>
                <a:srgbClr val="5178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/>
              </p:cNvSpPr>
              <p:nvPr userDrawn="1"/>
            </p:nvSpPr>
            <p:spPr>
              <a:xfrm rot="18900000">
                <a:off x="938113" y="446478"/>
                <a:ext cx="228833" cy="22803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9"/>
            <p:cNvSpPr>
              <a:spLocks noChangeAspect="1"/>
            </p:cNvSpPr>
            <p:nvPr userDrawn="1"/>
          </p:nvSpPr>
          <p:spPr>
            <a:xfrm rot="18900000">
              <a:off x="787159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4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002B82">
                    <a:alpha val="52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0"/>
            <p:cNvSpPr>
              <a:spLocks noChangeAspect="1"/>
            </p:cNvSpPr>
            <p:nvPr userDrawn="1"/>
          </p:nvSpPr>
          <p:spPr>
            <a:xfrm rot="18900000">
              <a:off x="458213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6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51781B">
                    <a:alpha val="79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>
              <a:spLocks noChangeAspect="1"/>
            </p:cNvSpPr>
            <p:nvPr userDrawn="1"/>
          </p:nvSpPr>
          <p:spPr>
            <a:xfrm rot="18900000">
              <a:off x="141978" y="486760"/>
              <a:ext cx="227244" cy="22803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9C0E2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6567488"/>
            <a:ext cx="7953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17" y="152400"/>
            <a:ext cx="8011883" cy="1295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500"/>
              </a:lnSpc>
              <a:defRPr>
                <a:solidFill>
                  <a:srgbClr val="9C0E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61566" y="149093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10800000" flipV="1">
            <a:off x="0" y="-17463"/>
            <a:ext cx="1157288" cy="6875463"/>
          </a:xfrm>
          <a:custGeom>
            <a:avLst/>
            <a:gdLst>
              <a:gd name="T0" fmla="*/ 1157288 w 10000"/>
              <a:gd name="T1" fmla="*/ 8241 h 10012"/>
              <a:gd name="T2" fmla="*/ 386303 w 10000"/>
              <a:gd name="T3" fmla="*/ 0 h 10012"/>
              <a:gd name="T4" fmla="*/ 0 w 10000"/>
              <a:gd name="T5" fmla="*/ 6875463 h 10012"/>
              <a:gd name="T6" fmla="*/ 1157288 w 10000"/>
              <a:gd name="T7" fmla="*/ 6875463 h 10012"/>
              <a:gd name="T8" fmla="*/ 1157288 w 10000"/>
              <a:gd name="T9" fmla="*/ 8241 h 10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33000">
                <a:srgbClr val="990000"/>
              </a:gs>
              <a:gs pos="44000">
                <a:srgbClr val="9C0E26"/>
              </a:gs>
              <a:gs pos="69000">
                <a:srgbClr val="D20000"/>
              </a:gs>
              <a:gs pos="91000">
                <a:srgbClr val="990000"/>
              </a:gs>
              <a:gs pos="100000">
                <a:srgbClr val="990000"/>
              </a:gs>
            </a:gsLst>
            <a:lin ang="2154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21157382">
            <a:off x="-2559249" y="1246641"/>
            <a:ext cx="7623904" cy="2169882"/>
          </a:xfrm>
          <a:prstGeom prst="arc">
            <a:avLst>
              <a:gd name="adj1" fmla="val 13132074"/>
              <a:gd name="adj2" fmla="val 21010840"/>
            </a:avLst>
          </a:prstGeom>
          <a:noFill/>
          <a:ln w="6350">
            <a:gradFill flip="none" rotWithShape="1">
              <a:gsLst>
                <a:gs pos="67506">
                  <a:srgbClr val="A3A39E"/>
                </a:gs>
                <a:gs pos="14000">
                  <a:srgbClr val="4C472A">
                    <a:alpha val="49000"/>
                  </a:srgbClr>
                </a:gs>
                <a:gs pos="23000">
                  <a:srgbClr val="4C472A">
                    <a:alpha val="65000"/>
                  </a:srgbClr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 userDrawn="1"/>
        </p:nvGrpSpPr>
        <p:grpSpPr bwMode="auto">
          <a:xfrm rot="10800000">
            <a:off x="95250" y="625475"/>
            <a:ext cx="873125" cy="230188"/>
            <a:chOff x="141978" y="483571"/>
            <a:chExt cx="874014" cy="231223"/>
          </a:xfrm>
        </p:grpSpPr>
        <p:grpSp>
          <p:nvGrpSpPr>
            <p:cNvPr id="7" name="Group 7"/>
            <p:cNvGrpSpPr>
              <a:grpSpLocks/>
            </p:cNvGrpSpPr>
            <p:nvPr userDrawn="1"/>
          </p:nvGrpSpPr>
          <p:grpSpPr bwMode="auto">
            <a:xfrm>
              <a:off x="142117" y="484414"/>
              <a:ext cx="873282" cy="228600"/>
              <a:chOff x="293071" y="445726"/>
              <a:chExt cx="873282" cy="228600"/>
            </a:xfrm>
          </p:grpSpPr>
          <p:sp>
            <p:nvSpPr>
              <p:cNvPr id="11" name="Rectangle 4"/>
              <p:cNvSpPr>
                <a:spLocks noChangeAspect="1"/>
              </p:cNvSpPr>
              <p:nvPr userDrawn="1"/>
            </p:nvSpPr>
            <p:spPr>
              <a:xfrm rot="18900000">
                <a:off x="294520" y="446478"/>
                <a:ext cx="228833" cy="228032"/>
              </a:xfrm>
              <a:prstGeom prst="rect">
                <a:avLst/>
              </a:prstGeom>
              <a:solidFill>
                <a:srgbClr val="9C0E2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5"/>
              <p:cNvSpPr>
                <a:spLocks noChangeAspect="1"/>
              </p:cNvSpPr>
              <p:nvPr userDrawn="1"/>
            </p:nvSpPr>
            <p:spPr>
              <a:xfrm rot="18900000">
                <a:off x="615522" y="446478"/>
                <a:ext cx="228833" cy="228032"/>
              </a:xfrm>
              <a:prstGeom prst="rect">
                <a:avLst/>
              </a:prstGeom>
              <a:solidFill>
                <a:srgbClr val="5178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/>
              </p:cNvSpPr>
              <p:nvPr userDrawn="1"/>
            </p:nvSpPr>
            <p:spPr>
              <a:xfrm rot="18900000">
                <a:off x="941291" y="446478"/>
                <a:ext cx="228833" cy="22803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9"/>
            <p:cNvSpPr>
              <a:spLocks noChangeAspect="1"/>
            </p:cNvSpPr>
            <p:nvPr userDrawn="1"/>
          </p:nvSpPr>
          <p:spPr>
            <a:xfrm rot="18900000">
              <a:off x="790337" y="480382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4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002B82">
                    <a:alpha val="52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0"/>
            <p:cNvSpPr>
              <a:spLocks noChangeAspect="1"/>
            </p:cNvSpPr>
            <p:nvPr userDrawn="1"/>
          </p:nvSpPr>
          <p:spPr>
            <a:xfrm rot="18900000">
              <a:off x="461390" y="480382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6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51781B">
                    <a:alpha val="79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>
              <a:spLocks noChangeAspect="1"/>
            </p:cNvSpPr>
            <p:nvPr userDrawn="1"/>
          </p:nvSpPr>
          <p:spPr>
            <a:xfrm rot="18900000">
              <a:off x="146745" y="486760"/>
              <a:ext cx="227244" cy="22803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9C0E2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6567488"/>
            <a:ext cx="7953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17" y="152400"/>
            <a:ext cx="8011883" cy="1295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500"/>
              </a:lnSpc>
              <a:defRPr>
                <a:solidFill>
                  <a:srgbClr val="9C0E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61566" y="149093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10800000" flipV="1">
            <a:off x="0" y="-17463"/>
            <a:ext cx="1157288" cy="6875463"/>
          </a:xfrm>
          <a:custGeom>
            <a:avLst/>
            <a:gdLst>
              <a:gd name="T0" fmla="*/ 1157288 w 10000"/>
              <a:gd name="T1" fmla="*/ 8241 h 10012"/>
              <a:gd name="T2" fmla="*/ 386303 w 10000"/>
              <a:gd name="T3" fmla="*/ 0 h 10012"/>
              <a:gd name="T4" fmla="*/ 0 w 10000"/>
              <a:gd name="T5" fmla="*/ 6875463 h 10012"/>
              <a:gd name="T6" fmla="*/ 1157288 w 10000"/>
              <a:gd name="T7" fmla="*/ 6875463 h 10012"/>
              <a:gd name="T8" fmla="*/ 1157288 w 10000"/>
              <a:gd name="T9" fmla="*/ 8241 h 10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rotWithShape="1">
            <a:gsLst>
              <a:gs pos="0">
                <a:srgbClr val="51781B"/>
              </a:gs>
              <a:gs pos="33000">
                <a:srgbClr val="51781B"/>
              </a:gs>
              <a:gs pos="44000">
                <a:srgbClr val="51781B"/>
              </a:gs>
              <a:gs pos="69000">
                <a:srgbClr val="6FA425"/>
              </a:gs>
              <a:gs pos="91000">
                <a:srgbClr val="51781B"/>
              </a:gs>
              <a:gs pos="100000">
                <a:srgbClr val="51781B"/>
              </a:gs>
            </a:gsLst>
            <a:lin ang="2154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21157382">
            <a:off x="-2559249" y="1246641"/>
            <a:ext cx="7623904" cy="2169882"/>
          </a:xfrm>
          <a:prstGeom prst="arc">
            <a:avLst>
              <a:gd name="adj1" fmla="val 13132074"/>
              <a:gd name="adj2" fmla="val 21010840"/>
            </a:avLst>
          </a:prstGeom>
          <a:noFill/>
          <a:ln w="6350">
            <a:gradFill flip="none" rotWithShape="1">
              <a:gsLst>
                <a:gs pos="67506">
                  <a:srgbClr val="A3A39E"/>
                </a:gs>
                <a:gs pos="14000">
                  <a:srgbClr val="4C472A">
                    <a:alpha val="49000"/>
                  </a:srgbClr>
                </a:gs>
                <a:gs pos="23000">
                  <a:srgbClr val="4C472A">
                    <a:alpha val="65000"/>
                  </a:srgbClr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95250" y="625475"/>
            <a:ext cx="873125" cy="230188"/>
            <a:chOff x="141978" y="483571"/>
            <a:chExt cx="874014" cy="231223"/>
          </a:xfrm>
        </p:grpSpPr>
        <p:grpSp>
          <p:nvGrpSpPr>
            <p:cNvPr id="7" name="Group 7"/>
            <p:cNvGrpSpPr>
              <a:grpSpLocks/>
            </p:cNvGrpSpPr>
            <p:nvPr userDrawn="1"/>
          </p:nvGrpSpPr>
          <p:grpSpPr bwMode="auto">
            <a:xfrm>
              <a:off x="142117" y="484414"/>
              <a:ext cx="873282" cy="228600"/>
              <a:chOff x="293071" y="445726"/>
              <a:chExt cx="873282" cy="228600"/>
            </a:xfrm>
          </p:grpSpPr>
          <p:sp>
            <p:nvSpPr>
              <p:cNvPr id="11" name="Rectangle 4"/>
              <p:cNvSpPr>
                <a:spLocks noChangeAspect="1"/>
              </p:cNvSpPr>
              <p:nvPr userDrawn="1"/>
            </p:nvSpPr>
            <p:spPr>
              <a:xfrm rot="18900000">
                <a:off x="292932" y="446478"/>
                <a:ext cx="228833" cy="228032"/>
              </a:xfrm>
              <a:prstGeom prst="rect">
                <a:avLst/>
              </a:prstGeom>
              <a:solidFill>
                <a:srgbClr val="9C0E2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5"/>
              <p:cNvSpPr>
                <a:spLocks noChangeAspect="1"/>
              </p:cNvSpPr>
              <p:nvPr userDrawn="1"/>
            </p:nvSpPr>
            <p:spPr>
              <a:xfrm rot="18900000">
                <a:off x="615523" y="446478"/>
                <a:ext cx="228833" cy="228032"/>
              </a:xfrm>
              <a:prstGeom prst="rect">
                <a:avLst/>
              </a:prstGeom>
              <a:solidFill>
                <a:srgbClr val="5178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/>
              </p:cNvSpPr>
              <p:nvPr userDrawn="1"/>
            </p:nvSpPr>
            <p:spPr>
              <a:xfrm rot="18900000">
                <a:off x="938113" y="446478"/>
                <a:ext cx="228833" cy="22803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9"/>
            <p:cNvSpPr>
              <a:spLocks noChangeAspect="1"/>
            </p:cNvSpPr>
            <p:nvPr userDrawn="1"/>
          </p:nvSpPr>
          <p:spPr>
            <a:xfrm rot="18900000">
              <a:off x="787159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4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002B82">
                    <a:alpha val="52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0"/>
            <p:cNvSpPr>
              <a:spLocks noChangeAspect="1"/>
            </p:cNvSpPr>
            <p:nvPr userDrawn="1"/>
          </p:nvSpPr>
          <p:spPr>
            <a:xfrm rot="18900000">
              <a:off x="458213" y="483571"/>
              <a:ext cx="228833" cy="229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6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51781B">
                    <a:alpha val="79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>
              <a:spLocks noChangeAspect="1"/>
            </p:cNvSpPr>
            <p:nvPr userDrawn="1"/>
          </p:nvSpPr>
          <p:spPr>
            <a:xfrm rot="18900000">
              <a:off x="141978" y="486760"/>
              <a:ext cx="227244" cy="22803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9C0E2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6567488"/>
            <a:ext cx="7953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17" y="152400"/>
            <a:ext cx="8011883" cy="1295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500"/>
              </a:lnSpc>
              <a:defRPr>
                <a:solidFill>
                  <a:srgbClr val="9C0E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61566" y="149093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 rot="5400000" flipH="1" flipV="1">
            <a:off x="3435185" y="-3431943"/>
            <a:ext cx="2255488" cy="9154887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flip="none" rotWithShape="1">
            <a:gsLst>
              <a:gs pos="69000">
                <a:srgbClr val="002B82"/>
              </a:gs>
              <a:gs pos="91000">
                <a:srgbClr val="002976"/>
              </a:gs>
              <a:gs pos="44000">
                <a:srgbClr val="002060"/>
              </a:gs>
              <a:gs pos="33000">
                <a:srgbClr val="002060">
                  <a:alpha val="92000"/>
                </a:srgbClr>
              </a:gs>
              <a:gs pos="4000">
                <a:srgbClr val="002060">
                  <a:alpha val="0"/>
                </a:srgbClr>
              </a:gs>
              <a:gs pos="100000">
                <a:srgbClr val="00245C"/>
              </a:gs>
            </a:gsLst>
            <a:lin ang="21594000" scaled="0"/>
            <a:tileRect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6524549">
            <a:off x="3941763" y="-3397250"/>
            <a:ext cx="1536700" cy="9277350"/>
          </a:xfrm>
          <a:custGeom>
            <a:avLst/>
            <a:gdLst>
              <a:gd name="T0" fmla="*/ 90929 w 338"/>
              <a:gd name="T1" fmla="*/ 0 h 3172"/>
              <a:gd name="T2" fmla="*/ 0 w 338"/>
              <a:gd name="T3" fmla="*/ 9277350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19050">
            <a:solidFill>
              <a:srgbClr val="51781B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 rot="16439439">
            <a:off x="3987006" y="-3331368"/>
            <a:ext cx="1273175" cy="9174162"/>
          </a:xfrm>
          <a:custGeom>
            <a:avLst/>
            <a:gdLst>
              <a:gd name="T0" fmla="*/ 78869 w 339"/>
              <a:gd name="T1" fmla="*/ 0 h 3172"/>
              <a:gd name="T2" fmla="*/ 0 w 339"/>
              <a:gd name="T3" fmla="*/ 9174162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9" h="3172">
                <a:moveTo>
                  <a:pt x="21" y="0"/>
                </a:moveTo>
                <a:cubicBezTo>
                  <a:pt x="339" y="1377"/>
                  <a:pt x="116" y="2664"/>
                  <a:pt x="0" y="3172"/>
                </a:cubicBezTo>
              </a:path>
            </a:pathLst>
          </a:custGeom>
          <a:noFill/>
          <a:ln w="19050">
            <a:solidFill>
              <a:srgbClr val="9C0E2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16552380">
            <a:off x="3940969" y="-3363118"/>
            <a:ext cx="1530350" cy="9282112"/>
          </a:xfrm>
          <a:custGeom>
            <a:avLst/>
            <a:gdLst>
              <a:gd name="T0" fmla="*/ 90553 w 338"/>
              <a:gd name="T1" fmla="*/ 0 h 3172"/>
              <a:gd name="T2" fmla="*/ 0 w 338"/>
              <a:gd name="T3" fmla="*/ 9282112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rot="16499711">
            <a:off x="4009231" y="-3512343"/>
            <a:ext cx="1535113" cy="9474200"/>
          </a:xfrm>
          <a:custGeom>
            <a:avLst/>
            <a:gdLst>
              <a:gd name="T0" fmla="*/ 90835 w 338"/>
              <a:gd name="T1" fmla="*/ 0 h 3172"/>
              <a:gd name="T2" fmla="*/ 0 w 338"/>
              <a:gd name="T3" fmla="*/ 9474200 h 31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6557963"/>
            <a:ext cx="1050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29416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9" y="16764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PECCorporateSlide2"/>
          <p:cNvPicPr>
            <a:picLocks noChangeAspect="1" noChangeArrowheads="1"/>
          </p:cNvPicPr>
          <p:nvPr userDrawn="1"/>
        </p:nvPicPr>
        <p:blipFill>
          <a:blip r:embed="rId2" cstate="print"/>
          <a:srcRect l="74339" r="24838" b="1059"/>
          <a:stretch>
            <a:fillRect/>
          </a:stretch>
        </p:blipFill>
        <p:spPr bwMode="auto">
          <a:xfrm>
            <a:off x="-12700" y="0"/>
            <a:ext cx="1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SPECCorporateSlide2"/>
          <p:cNvPicPr>
            <a:picLocks noChangeAspect="1" noChangeArrowheads="1"/>
          </p:cNvPicPr>
          <p:nvPr userDrawn="1"/>
        </p:nvPicPr>
        <p:blipFill>
          <a:blip r:embed="rId2" cstate="print"/>
          <a:srcRect l="74339" r="24838" b="1059"/>
          <a:stretch>
            <a:fillRect/>
          </a:stretch>
        </p:blipFill>
        <p:spPr bwMode="auto">
          <a:xfrm>
            <a:off x="9029700" y="0"/>
            <a:ext cx="1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389313" y="1073150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444625"/>
            <a:ext cx="7429500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rgbClr val="8B9BAF"/>
                </a:gs>
                <a:gs pos="93000">
                  <a:srgbClr val="1F497D">
                    <a:lumMod val="7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19F800A5-B7D7-43C0-BCE6-8CC2A4052C70}" type="datetime12">
              <a:rPr lang="en-US"/>
              <a:pPr>
                <a:defRPr/>
              </a:pPr>
              <a:t>10:50 AM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03CD263D-B619-4204-B7EC-F9F551D04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5886450"/>
            <a:ext cx="3800475" cy="344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Vijaya" pitchFamily="34" charset="0"/>
          <a:ea typeface="+mj-ea"/>
          <a:cs typeface="Vijaya" pitchFamily="34" charset="0"/>
        </a:defRPr>
      </a:lvl1pPr>
      <a:lvl2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2pPr>
      <a:lvl3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3pPr>
      <a:lvl4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4pPr>
      <a:lvl5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5pPr>
      <a:lvl6pPr marL="4572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6pPr>
      <a:lvl7pPr marL="9144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7pPr>
      <a:lvl8pPr marL="13716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8pPr>
      <a:lvl9pPr marL="18288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5886450"/>
            <a:ext cx="3800475" cy="344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Vijaya" pitchFamily="34" charset="0"/>
          <a:ea typeface="+mj-ea"/>
          <a:cs typeface="Vijaya" pitchFamily="34" charset="0"/>
        </a:defRPr>
      </a:lvl1pPr>
      <a:lvl2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2pPr>
      <a:lvl3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3pPr>
      <a:lvl4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4pPr>
      <a:lvl5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5pPr>
      <a:lvl6pPr marL="4572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6pPr>
      <a:lvl7pPr marL="9144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7pPr>
      <a:lvl8pPr marL="13716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8pPr>
      <a:lvl9pPr marL="1828800" algn="l" rtl="0" fontAlgn="base">
        <a:lnSpc>
          <a:spcPts val="58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ijaya" pitchFamily="34" charset="0"/>
          <a:cs typeface="Vijay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IMG_303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12" y="0"/>
            <a:ext cx="912495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658769" y="4670977"/>
            <a:ext cx="7739376" cy="82335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Footlight MT Light" pitchFamily="18" charset="0"/>
              </a:rPr>
              <a:t>Presented by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Footlight MT Light" pitchFamily="18" charset="0"/>
              </a:rPr>
              <a:t>Cory Foreman</a:t>
            </a:r>
          </a:p>
        </p:txBody>
      </p:sp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0" y="57689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October 05, 2011</a:t>
            </a: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5400000" flipV="1">
            <a:off x="2187340" y="-97971"/>
            <a:ext cx="4767942" cy="9143999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5678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145 w 10145"/>
              <a:gd name="connsiteY0" fmla="*/ 0 h 10000"/>
              <a:gd name="connsiteX1" fmla="*/ 5823 w 10145"/>
              <a:gd name="connsiteY1" fmla="*/ 24 h 10000"/>
              <a:gd name="connsiteX2" fmla="*/ 145 w 10145"/>
              <a:gd name="connsiteY2" fmla="*/ 10000 h 10000"/>
              <a:gd name="connsiteX3" fmla="*/ 10145 w 10145"/>
              <a:gd name="connsiteY3" fmla="*/ 10000 h 10000"/>
              <a:gd name="connsiteX4" fmla="*/ 10145 w 10145"/>
              <a:gd name="connsiteY4" fmla="*/ 0 h 10000"/>
              <a:gd name="connsiteX0" fmla="*/ 10757 w 10757"/>
              <a:gd name="connsiteY0" fmla="*/ 0 h 10000"/>
              <a:gd name="connsiteX1" fmla="*/ 6435 w 10757"/>
              <a:gd name="connsiteY1" fmla="*/ 24 h 10000"/>
              <a:gd name="connsiteX2" fmla="*/ 131 w 10757"/>
              <a:gd name="connsiteY2" fmla="*/ 10000 h 10000"/>
              <a:gd name="connsiteX3" fmla="*/ 10757 w 10757"/>
              <a:gd name="connsiteY3" fmla="*/ 10000 h 10000"/>
              <a:gd name="connsiteX4" fmla="*/ 10757 w 1075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" h="10000">
                <a:moveTo>
                  <a:pt x="10757" y="0"/>
                </a:moveTo>
                <a:lnTo>
                  <a:pt x="6435" y="24"/>
                </a:lnTo>
                <a:cubicBezTo>
                  <a:pt x="4368" y="1596"/>
                  <a:pt x="-894" y="4171"/>
                  <a:pt x="131" y="10000"/>
                </a:cubicBezTo>
                <a:lnTo>
                  <a:pt x="10757" y="10000"/>
                </a:lnTo>
                <a:lnTo>
                  <a:pt x="10757" y="0"/>
                </a:lnTo>
                <a:close/>
              </a:path>
            </a:pathLst>
          </a:custGeom>
          <a:gradFill flip="none" rotWithShape="1">
            <a:gsLst>
              <a:gs pos="21000">
                <a:schemeClr val="bg1">
                  <a:alpha val="10000"/>
                </a:schemeClr>
              </a:gs>
              <a:gs pos="49000">
                <a:schemeClr val="bg1"/>
              </a:gs>
              <a:gs pos="100000">
                <a:schemeClr val="bg1"/>
              </a:gs>
            </a:gsLst>
            <a:lin ang="1800000" scaled="0"/>
            <a:tileRect/>
          </a:gradFill>
          <a:ln w="76200">
            <a:solidFill>
              <a:srgbClr val="002060"/>
            </a:solidFill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45138"/>
            <a:ext cx="9167813" cy="10906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5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5738813"/>
            <a:ext cx="2555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2312988" y="3201988"/>
            <a:ext cx="6692900" cy="1339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HLC FEASIBILITY STUDY </a:t>
            </a:r>
            <a:r>
              <a:rPr lang="en-US" sz="4400" b="1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Stormwater</a:t>
            </a:r>
            <a:r>
              <a:rPr lang="en-US" sz="4400" b="1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Treatment and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Runoff Reduction</a:t>
            </a:r>
            <a:endParaRPr lang="en-US" sz="4400" b="1" dirty="0">
              <a:solidFill>
                <a:srgbClr val="00206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9238" y="5538788"/>
            <a:ext cx="6216650" cy="83820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Innovation  </a:t>
            </a:r>
            <a:r>
              <a:rPr lang="en-US" sz="1800" b="1" kern="0" dirty="0">
                <a:solidFill>
                  <a:srgbClr val="FFFFFF"/>
                </a:solidFill>
                <a:latin typeface="Arial Narrow" pitchFamily="34" charset="0"/>
                <a:cs typeface="Kalinga"/>
              </a:rPr>
              <a:t>•</a:t>
            </a:r>
            <a:r>
              <a:rPr lang="en-US" sz="1800" b="1" kern="0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 Collaboration  </a:t>
            </a:r>
            <a:r>
              <a:rPr lang="en-US" sz="1800" b="1" kern="0" dirty="0">
                <a:solidFill>
                  <a:srgbClr val="FFFFFF"/>
                </a:solidFill>
                <a:latin typeface="Arial Narrow" pitchFamily="34" charset="0"/>
                <a:cs typeface="Kalinga"/>
              </a:rPr>
              <a:t>•</a:t>
            </a:r>
            <a:r>
              <a:rPr lang="en-US" sz="1800" b="1" kern="0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  Inspiration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163" y="6135688"/>
            <a:ext cx="5137150" cy="38100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FFFFFF"/>
                </a:solidFill>
                <a:latin typeface="Arial Narrow" pitchFamily="34" charset="0"/>
                <a:cs typeface="Vijaya" pitchFamily="34" charset="0"/>
              </a:rPr>
              <a:t>Thinking Together to Inspire</a:t>
            </a:r>
          </a:p>
        </p:txBody>
      </p:sp>
      <p:sp>
        <p:nvSpPr>
          <p:cNvPr id="24589" name="Freeform 5"/>
          <p:cNvSpPr>
            <a:spLocks/>
          </p:cNvSpPr>
          <p:nvPr/>
        </p:nvSpPr>
        <p:spPr bwMode="auto">
          <a:xfrm rot="15478683" flipV="1">
            <a:off x="3790156" y="-1859756"/>
            <a:ext cx="1717675" cy="9859963"/>
          </a:xfrm>
          <a:custGeom>
            <a:avLst/>
            <a:gdLst>
              <a:gd name="T0" fmla="*/ 516283303 w 338"/>
              <a:gd name="T1" fmla="*/ 0 h 3172"/>
              <a:gd name="T2" fmla="*/ 0 w 338"/>
              <a:gd name="T3" fmla="*/ 2147483647 h 3172"/>
              <a:gd name="T4" fmla="*/ 0 60000 65536"/>
              <a:gd name="T5" fmla="*/ 0 60000 65536"/>
              <a:gd name="T6" fmla="*/ 0 w 338"/>
              <a:gd name="T7" fmla="*/ 0 h 3172"/>
              <a:gd name="T8" fmla="*/ 338 w 338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5"/>
          <p:cNvSpPr>
            <a:spLocks/>
          </p:cNvSpPr>
          <p:nvPr/>
        </p:nvSpPr>
        <p:spPr bwMode="auto">
          <a:xfrm rot="15375530" flipV="1">
            <a:off x="3573463" y="-2144713"/>
            <a:ext cx="2019300" cy="9937751"/>
          </a:xfrm>
          <a:custGeom>
            <a:avLst/>
            <a:gdLst>
              <a:gd name="T0" fmla="*/ 713870344 w 338"/>
              <a:gd name="T1" fmla="*/ 0 h 3172"/>
              <a:gd name="T2" fmla="*/ 0 w 338"/>
              <a:gd name="T3" fmla="*/ 2147483647 h 3172"/>
              <a:gd name="T4" fmla="*/ 0 60000 65536"/>
              <a:gd name="T5" fmla="*/ 0 60000 65536"/>
              <a:gd name="T6" fmla="*/ 0 w 338"/>
              <a:gd name="T7" fmla="*/ 0 h 3172"/>
              <a:gd name="T8" fmla="*/ 338 w 338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1755775" y="4237038"/>
            <a:ext cx="7180263" cy="1339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0000"/>
              </a:lnSpc>
            </a:pPr>
            <a:endParaRPr lang="en-US" b="1" dirty="0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Vijaya" pitchFamily="34" charset="0"/>
                <a:cs typeface="Vijaya" pitchFamily="34" charset="0"/>
              </a:rPr>
              <a:t>PROJECT MEETING</a:t>
            </a:r>
            <a:endParaRPr lang="en-US" b="1" dirty="0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Vijaya" pitchFamily="34" charset="0"/>
                <a:cs typeface="Vijaya" pitchFamily="34" charset="0"/>
              </a:rPr>
              <a:t>March 6, 2014</a:t>
            </a:r>
            <a:endParaRPr lang="en-US" b="1" dirty="0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  <a:p>
            <a:pPr algn="r" eaLnBrk="0" hangingPunct="0">
              <a:lnSpc>
                <a:spcPct val="80000"/>
              </a:lnSpc>
            </a:pPr>
            <a:endParaRPr lang="en-US" b="1" dirty="0">
              <a:solidFill>
                <a:srgbClr val="9900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20850" y="388938"/>
            <a:ext cx="1517650" cy="282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To change background picture, right click on the picture and select “change picture”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618640" cy="13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SEMSWA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18 – 60” RCP inflow location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414" y="2606582"/>
            <a:ext cx="5847000" cy="36208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4310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618640" cy="14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SEMSWA/UDFCD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Add an inflow location at Iliff Ave. 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Iliff Ave Corridor Study, canal could provide WQCV for tributary areas east of canal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414" y="2915340"/>
            <a:ext cx="5847000" cy="36208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6719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618640" cy="14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Greenwood Village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23 exists in a “horseshoe”, naturally drains to canal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discharges to a CDOT system (University Blvd)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Ridge down the center of the basin, flows north and south</a:t>
            </a: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414" y="2915340"/>
            <a:ext cx="5847000" cy="36208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8271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618640" cy="14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Greenwood Village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25 – Inflow/discharge locations at existing </a:t>
            </a: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EDBs</a:t>
            </a: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26 - Greenwood Gulch flows into the canal and discharges further downstream</a:t>
            </a: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414" y="2915340"/>
            <a:ext cx="5846999" cy="36208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7235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Pilot Reach Selection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8010526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Pilot Reach Selection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Selection Criteria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Downstream of current canal users (Fairmount Cemetery?)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that spans multiple jurisdictions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Detailed mapping already available</a:t>
            </a:r>
          </a:p>
          <a:p>
            <a:pPr marL="1714500" lvl="3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1-ft contour mapping preferable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Storm sewer survey or as-built drawings available for entire reach at the inflow / outflow locations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Locations available for new </a:t>
            </a: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forebays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 with maintenance accessibility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Minimal existing water quality facilities in the tributary watershed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Diversions into and out of canal hydraulically feasible without large extensions of storm sewers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454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Pilot Reach Selection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8010526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Pilot Reach Selection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Pilot reach would include Denver and Aurora</a:t>
            </a: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6" t="15144" r="19047" b="23453"/>
          <a:stretch/>
        </p:blipFill>
        <p:spPr>
          <a:xfrm>
            <a:off x="1478437" y="2339439"/>
            <a:ext cx="7320600" cy="4044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9422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/ Water Quality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5580"/>
            <a:ext cx="8010526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Water Rights</a:t>
            </a:r>
          </a:p>
          <a:p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Excerpts from Sate Engineer’s “Policy” as of May 21, 2011</a:t>
            </a:r>
            <a:endParaRPr lang="en-US" dirty="0" smtClean="0"/>
          </a:p>
          <a:p>
            <a:endParaRPr lang="en-US" sz="1200" dirty="0"/>
          </a:p>
          <a:p>
            <a:r>
              <a:rPr lang="en-US" sz="1800" dirty="0" smtClean="0">
                <a:latin typeface="+mj-lt"/>
              </a:rPr>
              <a:t>Administrative Approach for Storm Water Management </a:t>
            </a:r>
            <a:endParaRPr lang="en-US" sz="1800" dirty="0" smtClean="0">
              <a:solidFill>
                <a:srgbClr val="003192"/>
              </a:solidFill>
              <a:latin typeface="+mj-lt"/>
            </a:endParaRPr>
          </a:p>
          <a:p>
            <a:r>
              <a:rPr lang="en-US" sz="1600" i="1" dirty="0" smtClean="0">
                <a:latin typeface="+mj-lt"/>
              </a:rPr>
              <a:t>The detention areas must release all of the water detained from the site within 72 hours of the end of a precipitation event. Such detention should be designed to release the water from the site as quickly as downstream conditions allow and should </a:t>
            </a:r>
            <a:r>
              <a:rPr lang="en-US" sz="1600" b="1" i="1" u="sng" dirty="0" smtClean="0">
                <a:solidFill>
                  <a:srgbClr val="51781B"/>
                </a:solidFill>
                <a:latin typeface="+mj-lt"/>
              </a:rPr>
              <a:t>minimize consumption from vegetation</a:t>
            </a:r>
            <a:r>
              <a:rPr lang="en-US" sz="1600" i="1" dirty="0" smtClean="0">
                <a:latin typeface="+mj-lt"/>
              </a:rPr>
              <a:t>.</a:t>
            </a:r>
          </a:p>
          <a:p>
            <a:endParaRPr lang="en-US" sz="800" dirty="0" smtClean="0"/>
          </a:p>
          <a:p>
            <a:r>
              <a:rPr lang="en-US" sz="1600" dirty="0" smtClean="0"/>
              <a:t> </a:t>
            </a:r>
            <a:r>
              <a:rPr lang="en-US" sz="1600" i="1" dirty="0" smtClean="0">
                <a:latin typeface="+mj-lt"/>
              </a:rPr>
              <a:t>An infiltration area must be designed to infiltrate the water as quickly as possible and shall not result in an exposed water surface beyond 72 hours after the end of a precipitation event. An infiltration area must be designed to </a:t>
            </a:r>
            <a:r>
              <a:rPr lang="en-US" sz="1600" b="1" i="1" u="sng" dirty="0" smtClean="0">
                <a:solidFill>
                  <a:srgbClr val="51781B"/>
                </a:solidFill>
                <a:latin typeface="+mj-lt"/>
              </a:rPr>
              <a:t>minimize consumption from vegetation</a:t>
            </a:r>
            <a:r>
              <a:rPr lang="en-US" sz="1600" i="1" dirty="0" smtClean="0">
                <a:latin typeface="+mj-lt"/>
              </a:rPr>
              <a:t>.  </a:t>
            </a:r>
          </a:p>
          <a:p>
            <a:endParaRPr lang="en-US" sz="800" i="1" dirty="0" smtClean="0">
              <a:solidFill>
                <a:srgbClr val="00319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Focus is on whether there is a significant identifiable increase in </a:t>
            </a: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evapotranspiration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 from vegetation over the current conditions due to the construction of the water quality facilities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Coordinating with Denver Water on this evaluation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Adjusting design reaches to observe natural watershed boundaries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81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/ Water Quality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77455"/>
            <a:ext cx="7404883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Water Quality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Using WQ-COSM to determine historical number, frequency, and size of storm events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Use storm event data to compute estimated percent removal of storm water pollutants based upon the volume stored and released over 72 hours.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Use historic data on infiltration to estimate approximate amount of additional pollutant removal in portion of runoff estimated to infiltrate.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Prepare a summary of the expected performance of the individual canal reaches and a cumulative summary of the potential pollutant removal from the entire High Line Canal system. </a:t>
            </a: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22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Benefits / Costs Analysis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77455"/>
            <a:ext cx="7404883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Benefits / Costs Analysis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Costs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Construction costs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In-canal facilities (structures / construction and maintenance access)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Diversion and return facilities (structures, pipes, and energy dissipation)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Forebay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 or equivalent sediment removal facilities / structures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Upstream storm sewer extensions for hydraulic feasibility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Return flow pipelines to appropriate return flow locations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Easements / right-of-way and permitting</a:t>
            </a: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Operation and maintenance costs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Facilities upkeep / repair / replacement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Debris and sediment removal and disposal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22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Benefits / Costs Analysis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77455"/>
            <a:ext cx="7404883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Benefits / Costs Analysis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Benefits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Quantified monetary benefits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3192"/>
                </a:solidFill>
                <a:latin typeface="Century Gothic" pitchFamily="34" charset="0"/>
              </a:rPr>
              <a:t>Tree watering costs provided in the HLC Preservation and Enhancement Planning Study (HLC Working Group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). Estimate the extent that these costs may be reduced by the proposed improvements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Reduced need and costs for construction of local water quality facilities as may be needed to meet </a:t>
            </a: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 permit requirements</a:t>
            </a: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Qualified monetary benefits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Estimated removal percentages and amounts of various pollutants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Estimated value of retained recreational use and retained trees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Other benefits?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22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Project Scope and Schedule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5" y="1515532"/>
            <a:ext cx="7583488" cy="49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Project Coordination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(continuing)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Solicit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Quality Needs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Obtain Development and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Improvement Plans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Obtain Information on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Problems at HLC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Avoid Duplication of Effort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Solicit Input on Others to Participate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Two Formal Presentations</a:t>
            </a:r>
            <a:endParaRPr lang="en-US" sz="1800" dirty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Study Mapping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(done)</a:t>
            </a:r>
            <a:endParaRPr lang="en-US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Use Previously Prepared Mapping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Identify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Headgates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/Users,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Inflow and Outflow Locations, Existing and Future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Crossings</a:t>
            </a:r>
            <a:endParaRPr lang="en-US" sz="18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Water Quality Hydrology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(done)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Peak Flow Rates and Annual Volumes per Segment (of runoff water needing treatment)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Evaluate Impacts of Upstream Detention (w or w/o WQ)</a:t>
            </a:r>
            <a:endParaRPr lang="en-US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Coming Up…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404883" cy="4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Water Rights / Water Quality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Water rights review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Quantification of water quality benefits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Cost Estimates of Facilities</a:t>
            </a:r>
            <a:b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</a:br>
            <a:endParaRPr lang="en-US" sz="20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Discussion of Conceptual Design Issues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Draft Report</a:t>
            </a: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lvl="1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21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Project Scope and Schedule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5" y="1532466"/>
            <a:ext cx="7583488" cy="492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Canal Water Quality Hydraulic Characteristics                 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(in process)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Estimate Annual Volume of Water Lost to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Evapotranspiration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, Evaporation, and Seepage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Estimate Volume of Storage Available for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Stormwater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Use</a:t>
            </a:r>
            <a:endParaRPr lang="en-US" sz="18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Conceptual Plan Development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(in process)</a:t>
            </a:r>
            <a:endParaRPr lang="en-US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Plan for Integration into the HLC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Type and configuration of 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Bioretention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WQ Facilities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Strategies to Address Aesthetic and Water Rights Issues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Plan for </a:t>
            </a:r>
            <a:r>
              <a:rPr lang="en-US" sz="1800" dirty="0" err="1">
                <a:solidFill>
                  <a:srgbClr val="FF0000"/>
                </a:solidFill>
                <a:latin typeface="Century Gothic" pitchFamily="34" charset="0"/>
              </a:rPr>
              <a:t>S</a:t>
            </a:r>
            <a:r>
              <a:rPr lang="en-US" sz="1800" dirty="0" err="1" smtClean="0">
                <a:solidFill>
                  <a:srgbClr val="FF0000"/>
                </a:solidFill>
                <a:latin typeface="Century Gothic" pitchFamily="34" charset="0"/>
              </a:rPr>
              <a:t>tormwater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 WQ Diversion Into and Out of the HLC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Estimates of Improvement, Operation/Maintenance Costs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Conceptual Plan Evaluation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Quantify Benefits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Identify Constraints and Solutions for Implementation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Evaluate Economic Feasibility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	</a:t>
            </a: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Project Scope and Schedule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5" y="1566333"/>
            <a:ext cx="7583488" cy="48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Pilot Project Preliminary Design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Downstream of Fairmont Cemetery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Project Schedule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300 days (10 months)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Month 1 - Study Mapping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Months 2, 3, and 4 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– Water Quality Hydrology and Canal Water Quality Hydraulic Characteristics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Months </a:t>
            </a:r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5, 6, </a:t>
            </a:r>
            <a:r>
              <a:rPr lang="en-US" sz="1800" dirty="0" smtClean="0">
                <a:solidFill>
                  <a:srgbClr val="FF0000"/>
                </a:solidFill>
                <a:latin typeface="Century Gothic" pitchFamily="34" charset="0"/>
              </a:rPr>
              <a:t>and 7 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– Conceptual Plan Development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Months 8, 9, and 10 – Conceptual Plan Evaluation and Pilot Project Preliminary Design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Deliverables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Written Report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Feasibility Drawings Compatible with </a:t>
            </a:r>
            <a:r>
              <a:rPr lang="en-US" sz="1800" dirty="0" err="1" smtClean="0">
                <a:solidFill>
                  <a:srgbClr val="003192"/>
                </a:solidFill>
                <a:latin typeface="Century Gothic" pitchFamily="34" charset="0"/>
              </a:rPr>
              <a:t>ArcView</a:t>
            </a: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Technical Appendix </a:t>
            </a:r>
            <a:endParaRPr lang="en-US" sz="1800" dirty="0">
              <a:solidFill>
                <a:srgbClr val="003192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	</a:t>
            </a:r>
            <a:endParaRPr lang="en-US" sz="2000" b="1" dirty="0">
              <a:solidFill>
                <a:srgbClr val="003192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89330"/>
            <a:ext cx="7404883" cy="15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Douglas County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2 – Little Willow Creek enters directly into the canal at the upstream end of the reach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913" y="2728857"/>
            <a:ext cx="5766009" cy="3570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89330"/>
            <a:ext cx="7404883" cy="15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Douglas County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Stormwater discharges to Mclellen Reservoir – Discouraged in the past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3192"/>
                </a:solidFill>
                <a:latin typeface="Century Gothic" pitchFamily="34" charset="0"/>
              </a:rPr>
              <a:t>Owned/operated by City of Englewood</a:t>
            </a:r>
          </a:p>
          <a:p>
            <a:pPr lvl="2"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336" y="3049492"/>
            <a:ext cx="5766010" cy="3570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5838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89330"/>
            <a:ext cx="7773020" cy="15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City of Littleton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Stream stabilization project on Jackass Gulch (2014)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Reach 16 - Discharge to roadside ditch, extend to existing storm sewer?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24"/>
          <a:stretch/>
        </p:blipFill>
        <p:spPr>
          <a:xfrm>
            <a:off x="1681376" y="2915340"/>
            <a:ext cx="6309077" cy="3620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500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77455"/>
            <a:ext cx="7618640" cy="13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City of Littleton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Discharge to Horseshoe Park, adjacent neighborhood has a strong interest in this natural open space.  Public outreach is strongly encouraged during the design process.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293" y="2915340"/>
            <a:ext cx="5847002" cy="3620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6621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4588" y="152400"/>
            <a:ext cx="8012112" cy="12954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3500"/>
              </a:lnSpc>
              <a:defRPr/>
            </a:pPr>
            <a:r>
              <a:rPr lang="en-US" dirty="0" smtClean="0">
                <a:solidFill>
                  <a:srgbClr val="9C0E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Reach Comments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33474" y="1468438"/>
            <a:ext cx="7618640" cy="13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3192"/>
                </a:solidFill>
                <a:latin typeface="Century Gothic" pitchFamily="34" charset="0"/>
              </a:rPr>
              <a:t>SEMSWA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Discharge point at Orchard Road, storm sewer shown does not exist. (SEMSWA GIS data shows a 24” RCP)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Orchard </a:t>
            </a:r>
            <a:r>
              <a:rPr lang="en-US" sz="1800" dirty="0">
                <a:solidFill>
                  <a:srgbClr val="003192"/>
                </a:solidFill>
                <a:latin typeface="Century Gothic" pitchFamily="34" charset="0"/>
              </a:rPr>
              <a:t>R</a:t>
            </a:r>
            <a:r>
              <a:rPr lang="en-US" sz="1800" dirty="0" smtClean="0">
                <a:solidFill>
                  <a:srgbClr val="003192"/>
                </a:solidFill>
                <a:latin typeface="Century Gothic" pitchFamily="34" charset="0"/>
              </a:rPr>
              <a:t>oad gutter flow could be diverted into canal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1800" b="1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003192"/>
              </a:solidFill>
              <a:latin typeface="Century Gothic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78B07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413" y="2915340"/>
            <a:ext cx="5847002" cy="36208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6509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40499</TotalTime>
  <Words>1097</Words>
  <Application>Microsoft Office PowerPoint</Application>
  <PresentationFormat>On-screen Show (4:3)</PresentationFormat>
  <Paragraphs>209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2_Executive</vt:lpstr>
      <vt:lpstr>3_Executive</vt:lpstr>
      <vt:lpstr>Slide 1</vt:lpstr>
      <vt:lpstr>Outline of Project Scope and Schedule</vt:lpstr>
      <vt:lpstr>Outline of Project Scope and Schedule</vt:lpstr>
      <vt:lpstr>Outline of Project Scope and Schedule</vt:lpstr>
      <vt:lpstr>Design Reach Comments</vt:lpstr>
      <vt:lpstr>Design Reach Comments</vt:lpstr>
      <vt:lpstr>Design Reach Comments</vt:lpstr>
      <vt:lpstr>Design Reach Comments</vt:lpstr>
      <vt:lpstr>Design Reach Comments</vt:lpstr>
      <vt:lpstr>Design Reach Comments</vt:lpstr>
      <vt:lpstr>Design Reach Comments</vt:lpstr>
      <vt:lpstr>Design Reach Comments</vt:lpstr>
      <vt:lpstr>Design Reach Comments</vt:lpstr>
      <vt:lpstr>Pilot Reach Selection</vt:lpstr>
      <vt:lpstr>Pilot Reach Selection</vt:lpstr>
      <vt:lpstr>Water Rights / Water Quality</vt:lpstr>
      <vt:lpstr>Water Rights / Water Quality</vt:lpstr>
      <vt:lpstr>Benefits / Costs Analysis</vt:lpstr>
      <vt:lpstr>Benefits / Costs Analysis</vt:lpstr>
      <vt:lpstr>Coming Up…</vt:lpstr>
    </vt:vector>
  </TitlesOfParts>
  <Company>RESPEC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Love</dc:creator>
  <cp:lastModifiedBy>tries</cp:lastModifiedBy>
  <cp:revision>2323</cp:revision>
  <cp:lastPrinted>2012-05-29T16:21:03Z</cp:lastPrinted>
  <dcterms:created xsi:type="dcterms:W3CDTF">2006-10-19T18:36:09Z</dcterms:created>
  <dcterms:modified xsi:type="dcterms:W3CDTF">2014-03-10T16:50:52Z</dcterms:modified>
</cp:coreProperties>
</file>