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sldIdLst>
    <p:sldId id="305" r:id="rId3"/>
    <p:sldId id="350" r:id="rId4"/>
    <p:sldId id="262" r:id="rId5"/>
    <p:sldId id="364" r:id="rId6"/>
    <p:sldId id="303" r:id="rId7"/>
    <p:sldId id="331" r:id="rId8"/>
    <p:sldId id="351" r:id="rId9"/>
    <p:sldId id="352" r:id="rId10"/>
    <p:sldId id="260" r:id="rId11"/>
    <p:sldId id="310" r:id="rId12"/>
    <p:sldId id="311" r:id="rId13"/>
    <p:sldId id="329" r:id="rId14"/>
    <p:sldId id="330" r:id="rId15"/>
    <p:sldId id="317" r:id="rId16"/>
    <p:sldId id="328" r:id="rId17"/>
    <p:sldId id="332" r:id="rId18"/>
    <p:sldId id="333" r:id="rId19"/>
    <p:sldId id="334" r:id="rId20"/>
    <p:sldId id="335" r:id="rId21"/>
    <p:sldId id="336" r:id="rId22"/>
    <p:sldId id="337" r:id="rId23"/>
    <p:sldId id="339" r:id="rId24"/>
    <p:sldId id="353" r:id="rId25"/>
    <p:sldId id="304" r:id="rId26"/>
    <p:sldId id="359" r:id="rId27"/>
    <p:sldId id="354" r:id="rId28"/>
    <p:sldId id="355" r:id="rId29"/>
    <p:sldId id="356" r:id="rId30"/>
    <p:sldId id="306" r:id="rId31"/>
    <p:sldId id="368" r:id="rId32"/>
    <p:sldId id="373" r:id="rId33"/>
    <p:sldId id="374" r:id="rId34"/>
    <p:sldId id="381" r:id="rId35"/>
    <p:sldId id="383" r:id="rId36"/>
    <p:sldId id="379" r:id="rId37"/>
    <p:sldId id="380" r:id="rId38"/>
    <p:sldId id="385" r:id="rId39"/>
    <p:sldId id="375" r:id="rId40"/>
    <p:sldId id="376" r:id="rId41"/>
    <p:sldId id="377" r:id="rId42"/>
    <p:sldId id="358" r:id="rId43"/>
    <p:sldId id="378" r:id="rId44"/>
    <p:sldId id="345" r:id="rId45"/>
    <p:sldId id="360" r:id="rId46"/>
    <p:sldId id="362" r:id="rId47"/>
    <p:sldId id="361" r:id="rId48"/>
    <p:sldId id="386" r:id="rId49"/>
    <p:sldId id="390" r:id="rId50"/>
    <p:sldId id="389" r:id="rId51"/>
    <p:sldId id="387" r:id="rId52"/>
    <p:sldId id="388" r:id="rId53"/>
    <p:sldId id="363" r:id="rId54"/>
    <p:sldId id="347" r:id="rId55"/>
    <p:sldId id="365" r:id="rId56"/>
    <p:sldId id="346" r:id="rId57"/>
    <p:sldId id="340" r:id="rId58"/>
    <p:sldId id="341" r:id="rId59"/>
    <p:sldId id="342" r:id="rId60"/>
    <p:sldId id="343" r:id="rId61"/>
    <p:sldId id="344" r:id="rId62"/>
    <p:sldId id="366" r:id="rId63"/>
    <p:sldId id="367" r:id="rId64"/>
    <p:sldId id="274" r:id="rId65"/>
    <p:sldId id="27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634"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FD256-85FA-4EA9-BBB9-1E70B6856729}" type="datetimeFigureOut">
              <a:rPr lang="en-US" smtClean="0"/>
              <a:pPr/>
              <a:t>7/30/2014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7FCC4-8B1C-4164-B5DF-6DBB5231AE0C}" type="slidenum">
              <a:rPr lang="en-US" smtClean="0"/>
              <a:pPr/>
              <a:t>‹#›</a:t>
            </a:fld>
            <a:endParaRPr lang="en-US"/>
          </a:p>
        </p:txBody>
      </p:sp>
    </p:spTree>
    <p:extLst>
      <p:ext uri="{BB962C8B-B14F-4D97-AF65-F5344CB8AC3E}">
        <p14:creationId xmlns:p14="http://schemas.microsoft.com/office/powerpoint/2010/main" val="175258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a:t>
            </a:fld>
            <a:endParaRPr lang="en-US"/>
          </a:p>
        </p:txBody>
      </p:sp>
    </p:spTree>
    <p:extLst>
      <p:ext uri="{BB962C8B-B14F-4D97-AF65-F5344CB8AC3E}">
        <p14:creationId xmlns:p14="http://schemas.microsoft.com/office/powerpoint/2010/main" val="372328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14</a:t>
            </a:fld>
            <a:endParaRPr lang="en-US"/>
          </a:p>
        </p:txBody>
      </p:sp>
    </p:spTree>
    <p:extLst>
      <p:ext uri="{BB962C8B-B14F-4D97-AF65-F5344CB8AC3E}">
        <p14:creationId xmlns:p14="http://schemas.microsoft.com/office/powerpoint/2010/main" val="184357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15</a:t>
            </a:fld>
            <a:endParaRPr lang="en-US"/>
          </a:p>
        </p:txBody>
      </p:sp>
    </p:spTree>
    <p:extLst>
      <p:ext uri="{BB962C8B-B14F-4D97-AF65-F5344CB8AC3E}">
        <p14:creationId xmlns:p14="http://schemas.microsoft.com/office/powerpoint/2010/main" val="691078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7FCC4-8B1C-4164-B5DF-6DBB5231AE0C}" type="slidenum">
              <a:rPr lang="en-US" smtClean="0"/>
              <a:pPr/>
              <a:t>16</a:t>
            </a:fld>
            <a:endParaRPr lang="en-US"/>
          </a:p>
        </p:txBody>
      </p:sp>
    </p:spTree>
    <p:extLst>
      <p:ext uri="{BB962C8B-B14F-4D97-AF65-F5344CB8AC3E}">
        <p14:creationId xmlns:p14="http://schemas.microsoft.com/office/powerpoint/2010/main" val="156415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17</a:t>
            </a:fld>
            <a:endParaRPr lang="en-US"/>
          </a:p>
        </p:txBody>
      </p:sp>
    </p:spTree>
    <p:extLst>
      <p:ext uri="{BB962C8B-B14F-4D97-AF65-F5344CB8AC3E}">
        <p14:creationId xmlns:p14="http://schemas.microsoft.com/office/powerpoint/2010/main" val="226512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18</a:t>
            </a:fld>
            <a:endParaRPr lang="en-US"/>
          </a:p>
        </p:txBody>
      </p:sp>
    </p:spTree>
    <p:extLst>
      <p:ext uri="{BB962C8B-B14F-4D97-AF65-F5344CB8AC3E}">
        <p14:creationId xmlns:p14="http://schemas.microsoft.com/office/powerpoint/2010/main" val="686514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19</a:t>
            </a:fld>
            <a:endParaRPr lang="en-US"/>
          </a:p>
        </p:txBody>
      </p:sp>
    </p:spTree>
    <p:extLst>
      <p:ext uri="{BB962C8B-B14F-4D97-AF65-F5344CB8AC3E}">
        <p14:creationId xmlns:p14="http://schemas.microsoft.com/office/powerpoint/2010/main" val="314622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20</a:t>
            </a:fld>
            <a:endParaRPr lang="en-US"/>
          </a:p>
        </p:txBody>
      </p:sp>
    </p:spTree>
    <p:extLst>
      <p:ext uri="{BB962C8B-B14F-4D97-AF65-F5344CB8AC3E}">
        <p14:creationId xmlns:p14="http://schemas.microsoft.com/office/powerpoint/2010/main" val="198331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21</a:t>
            </a:fld>
            <a:endParaRPr lang="en-US"/>
          </a:p>
        </p:txBody>
      </p:sp>
    </p:spTree>
    <p:extLst>
      <p:ext uri="{BB962C8B-B14F-4D97-AF65-F5344CB8AC3E}">
        <p14:creationId xmlns:p14="http://schemas.microsoft.com/office/powerpoint/2010/main" val="145672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22</a:t>
            </a:fld>
            <a:endParaRPr lang="en-US"/>
          </a:p>
        </p:txBody>
      </p:sp>
    </p:spTree>
    <p:extLst>
      <p:ext uri="{BB962C8B-B14F-4D97-AF65-F5344CB8AC3E}">
        <p14:creationId xmlns:p14="http://schemas.microsoft.com/office/powerpoint/2010/main" val="343418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24</a:t>
            </a:fld>
            <a:endParaRPr lang="en-US"/>
          </a:p>
        </p:txBody>
      </p:sp>
    </p:spTree>
    <p:extLst>
      <p:ext uri="{BB962C8B-B14F-4D97-AF65-F5344CB8AC3E}">
        <p14:creationId xmlns:p14="http://schemas.microsoft.com/office/powerpoint/2010/main" val="163386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a:t>
            </a:fld>
            <a:endParaRPr lang="en-US"/>
          </a:p>
        </p:txBody>
      </p:sp>
    </p:spTree>
    <p:extLst>
      <p:ext uri="{BB962C8B-B14F-4D97-AF65-F5344CB8AC3E}">
        <p14:creationId xmlns:p14="http://schemas.microsoft.com/office/powerpoint/2010/main" val="2574660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29</a:t>
            </a:fld>
            <a:endParaRPr lang="en-US"/>
          </a:p>
        </p:txBody>
      </p:sp>
    </p:spTree>
    <p:extLst>
      <p:ext uri="{BB962C8B-B14F-4D97-AF65-F5344CB8AC3E}">
        <p14:creationId xmlns:p14="http://schemas.microsoft.com/office/powerpoint/2010/main" val="4032025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30</a:t>
            </a:fld>
            <a:endParaRPr lang="en-US"/>
          </a:p>
        </p:txBody>
      </p:sp>
    </p:spTree>
    <p:extLst>
      <p:ext uri="{BB962C8B-B14F-4D97-AF65-F5344CB8AC3E}">
        <p14:creationId xmlns:p14="http://schemas.microsoft.com/office/powerpoint/2010/main" val="2882690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31</a:t>
            </a:fld>
            <a:endParaRPr lang="en-US"/>
          </a:p>
        </p:txBody>
      </p:sp>
    </p:spTree>
    <p:extLst>
      <p:ext uri="{BB962C8B-B14F-4D97-AF65-F5344CB8AC3E}">
        <p14:creationId xmlns:p14="http://schemas.microsoft.com/office/powerpoint/2010/main" val="288269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32</a:t>
            </a:fld>
            <a:endParaRPr lang="en-US"/>
          </a:p>
        </p:txBody>
      </p:sp>
    </p:spTree>
    <p:extLst>
      <p:ext uri="{BB962C8B-B14F-4D97-AF65-F5344CB8AC3E}">
        <p14:creationId xmlns:p14="http://schemas.microsoft.com/office/powerpoint/2010/main" val="2882690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38</a:t>
            </a:fld>
            <a:endParaRPr lang="en-US"/>
          </a:p>
        </p:txBody>
      </p:sp>
    </p:spTree>
    <p:extLst>
      <p:ext uri="{BB962C8B-B14F-4D97-AF65-F5344CB8AC3E}">
        <p14:creationId xmlns:p14="http://schemas.microsoft.com/office/powerpoint/2010/main" val="23844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39</a:t>
            </a:fld>
            <a:endParaRPr lang="en-US"/>
          </a:p>
        </p:txBody>
      </p:sp>
    </p:spTree>
    <p:extLst>
      <p:ext uri="{BB962C8B-B14F-4D97-AF65-F5344CB8AC3E}">
        <p14:creationId xmlns:p14="http://schemas.microsoft.com/office/powerpoint/2010/main" val="4111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40</a:t>
            </a:fld>
            <a:endParaRPr lang="en-US"/>
          </a:p>
        </p:txBody>
      </p:sp>
    </p:spTree>
    <p:extLst>
      <p:ext uri="{BB962C8B-B14F-4D97-AF65-F5344CB8AC3E}">
        <p14:creationId xmlns:p14="http://schemas.microsoft.com/office/powerpoint/2010/main" val="345594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42</a:t>
            </a:fld>
            <a:endParaRPr lang="en-US"/>
          </a:p>
        </p:txBody>
      </p:sp>
    </p:spTree>
    <p:extLst>
      <p:ext uri="{BB962C8B-B14F-4D97-AF65-F5344CB8AC3E}">
        <p14:creationId xmlns:p14="http://schemas.microsoft.com/office/powerpoint/2010/main" val="469590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43</a:t>
            </a:fld>
            <a:endParaRPr lang="en-US"/>
          </a:p>
        </p:txBody>
      </p:sp>
    </p:spTree>
    <p:extLst>
      <p:ext uri="{BB962C8B-B14F-4D97-AF65-F5344CB8AC3E}">
        <p14:creationId xmlns:p14="http://schemas.microsoft.com/office/powerpoint/2010/main" val="3982738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53</a:t>
            </a:fld>
            <a:endParaRPr lang="en-US"/>
          </a:p>
        </p:txBody>
      </p:sp>
    </p:spTree>
    <p:extLst>
      <p:ext uri="{BB962C8B-B14F-4D97-AF65-F5344CB8AC3E}">
        <p14:creationId xmlns:p14="http://schemas.microsoft.com/office/powerpoint/2010/main" val="398273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a:t>
            </a:fld>
            <a:endParaRPr lang="en-US"/>
          </a:p>
        </p:txBody>
      </p:sp>
    </p:spTree>
    <p:extLst>
      <p:ext uri="{BB962C8B-B14F-4D97-AF65-F5344CB8AC3E}">
        <p14:creationId xmlns:p14="http://schemas.microsoft.com/office/powerpoint/2010/main" val="136171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55</a:t>
            </a:fld>
            <a:endParaRPr lang="en-US"/>
          </a:p>
        </p:txBody>
      </p:sp>
    </p:spTree>
    <p:extLst>
      <p:ext uri="{BB962C8B-B14F-4D97-AF65-F5344CB8AC3E}">
        <p14:creationId xmlns:p14="http://schemas.microsoft.com/office/powerpoint/2010/main" val="1352347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56</a:t>
            </a:fld>
            <a:endParaRPr lang="en-US"/>
          </a:p>
        </p:txBody>
      </p:sp>
    </p:spTree>
    <p:extLst>
      <p:ext uri="{BB962C8B-B14F-4D97-AF65-F5344CB8AC3E}">
        <p14:creationId xmlns:p14="http://schemas.microsoft.com/office/powerpoint/2010/main" val="975087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57</a:t>
            </a:fld>
            <a:endParaRPr lang="en-US"/>
          </a:p>
        </p:txBody>
      </p:sp>
    </p:spTree>
    <p:extLst>
      <p:ext uri="{BB962C8B-B14F-4D97-AF65-F5344CB8AC3E}">
        <p14:creationId xmlns:p14="http://schemas.microsoft.com/office/powerpoint/2010/main" val="656451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58</a:t>
            </a:fld>
            <a:endParaRPr lang="en-US"/>
          </a:p>
        </p:txBody>
      </p:sp>
    </p:spTree>
    <p:extLst>
      <p:ext uri="{BB962C8B-B14F-4D97-AF65-F5344CB8AC3E}">
        <p14:creationId xmlns:p14="http://schemas.microsoft.com/office/powerpoint/2010/main" val="2467683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59</a:t>
            </a:fld>
            <a:endParaRPr lang="en-US"/>
          </a:p>
        </p:txBody>
      </p:sp>
    </p:spTree>
    <p:extLst>
      <p:ext uri="{BB962C8B-B14F-4D97-AF65-F5344CB8AC3E}">
        <p14:creationId xmlns:p14="http://schemas.microsoft.com/office/powerpoint/2010/main" val="4263376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60</a:t>
            </a:fld>
            <a:endParaRPr lang="en-US"/>
          </a:p>
        </p:txBody>
      </p:sp>
    </p:spTree>
    <p:extLst>
      <p:ext uri="{BB962C8B-B14F-4D97-AF65-F5344CB8AC3E}">
        <p14:creationId xmlns:p14="http://schemas.microsoft.com/office/powerpoint/2010/main" val="3294774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63</a:t>
            </a:fld>
            <a:endParaRPr lang="en-US"/>
          </a:p>
        </p:txBody>
      </p:sp>
    </p:spTree>
    <p:extLst>
      <p:ext uri="{BB962C8B-B14F-4D97-AF65-F5344CB8AC3E}">
        <p14:creationId xmlns:p14="http://schemas.microsoft.com/office/powerpoint/2010/main" val="3343744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64</a:t>
            </a:fld>
            <a:endParaRPr lang="en-US"/>
          </a:p>
        </p:txBody>
      </p:sp>
    </p:spTree>
    <p:extLst>
      <p:ext uri="{BB962C8B-B14F-4D97-AF65-F5344CB8AC3E}">
        <p14:creationId xmlns:p14="http://schemas.microsoft.com/office/powerpoint/2010/main" val="24385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6</a:t>
            </a:fld>
            <a:endParaRPr lang="en-US"/>
          </a:p>
        </p:txBody>
      </p:sp>
    </p:spTree>
    <p:extLst>
      <p:ext uri="{BB962C8B-B14F-4D97-AF65-F5344CB8AC3E}">
        <p14:creationId xmlns:p14="http://schemas.microsoft.com/office/powerpoint/2010/main" val="265801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9</a:t>
            </a:fld>
            <a:endParaRPr lang="en-US"/>
          </a:p>
        </p:txBody>
      </p:sp>
    </p:spTree>
    <p:extLst>
      <p:ext uri="{BB962C8B-B14F-4D97-AF65-F5344CB8AC3E}">
        <p14:creationId xmlns:p14="http://schemas.microsoft.com/office/powerpoint/2010/main" val="289063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10</a:t>
            </a:fld>
            <a:endParaRPr lang="en-US"/>
          </a:p>
        </p:txBody>
      </p:sp>
    </p:spTree>
    <p:extLst>
      <p:ext uri="{BB962C8B-B14F-4D97-AF65-F5344CB8AC3E}">
        <p14:creationId xmlns:p14="http://schemas.microsoft.com/office/powerpoint/2010/main" val="273703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11</a:t>
            </a:fld>
            <a:endParaRPr lang="en-US"/>
          </a:p>
        </p:txBody>
      </p:sp>
    </p:spTree>
    <p:extLst>
      <p:ext uri="{BB962C8B-B14F-4D97-AF65-F5344CB8AC3E}">
        <p14:creationId xmlns:p14="http://schemas.microsoft.com/office/powerpoint/2010/main" val="278786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12</a:t>
            </a:fld>
            <a:endParaRPr lang="en-US"/>
          </a:p>
        </p:txBody>
      </p:sp>
    </p:spTree>
    <p:extLst>
      <p:ext uri="{BB962C8B-B14F-4D97-AF65-F5344CB8AC3E}">
        <p14:creationId xmlns:p14="http://schemas.microsoft.com/office/powerpoint/2010/main" val="289330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07FCC4-8B1C-4164-B5DF-6DBB5231AE0C}" type="slidenum">
              <a:rPr lang="en-US" smtClean="0"/>
              <a:pPr/>
              <a:t>13</a:t>
            </a:fld>
            <a:endParaRPr lang="en-US"/>
          </a:p>
        </p:txBody>
      </p:sp>
    </p:spTree>
    <p:extLst>
      <p:ext uri="{BB962C8B-B14F-4D97-AF65-F5344CB8AC3E}">
        <p14:creationId xmlns:p14="http://schemas.microsoft.com/office/powerpoint/2010/main" val="3598553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2ACA5A-53F7-4282-820B-78A797CF31DC}" type="datetime1">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F5D91-5859-4A81-A93E-453226F5EE5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96C25-D7F3-4E2F-A59B-2C8A10888F2D}" type="datetime1">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37509-317F-4E21-917B-C64314B7C935}" type="datetime1">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6AD61E4-19CA-4449-8029-7A11DA9A3F72}"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3F11C-9CCB-451D-830F-2A87B949F0AE}" type="datetime1">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0BD8AF-ACB2-4578-AB8B-A3279DAD9B86}" type="datetime1">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B93D33-69DA-4259-A89B-890B728E76F5}" type="datetime1">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4E3681-FB14-4B66-893A-E33BB06229DF}" type="datetime1">
              <a:rPr lang="en-US" smtClean="0"/>
              <a:t>7/30/2014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F7A164-AC4E-4368-93FA-C52F3AF4C576}" type="datetime1">
              <a:rPr lang="en-US" smtClean="0"/>
              <a:t>7/30/2014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45730-5D90-4580-A33A-3EA0CDCFCA4F}" type="datetime1">
              <a:rPr lang="en-US" smtClean="0"/>
              <a:t>7/30/2014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ED2F9-9A65-4D86-B113-19D3138AC0AE}" type="datetime1">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D97400-BECA-441E-8944-09829E9FFB76}" type="datetime1">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F5D91-5859-4A81-A93E-453226F5EE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41AC4-CD0B-437C-A261-CB74218F84E6}" type="datetime1">
              <a:rPr lang="en-US" smtClean="0"/>
              <a:t>7/30/2014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F5D91-5859-4A81-A93E-453226F5EE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1894background_2"/>
          <p:cNvPicPr>
            <a:picLocks noChangeAspect="1" noChangeArrowheads="1"/>
          </p:cNvPicPr>
          <p:nvPr/>
        </p:nvPicPr>
        <p:blipFill>
          <a:blip r:embed="rId3" cstate="print"/>
          <a:srcRect/>
          <a:stretch>
            <a:fillRect/>
          </a:stretch>
        </p:blipFill>
        <p:spPr bwMode="auto">
          <a:xfrm>
            <a:off x="0" y="-4763"/>
            <a:ext cx="9186863" cy="6862763"/>
          </a:xfrm>
          <a:prstGeom prst="rect">
            <a:avLst/>
          </a:prstGeom>
          <a:noFill/>
          <a:ln w="9525">
            <a:noFill/>
            <a:miter lim="800000"/>
            <a:headEnd/>
            <a:tailEnd/>
          </a:ln>
        </p:spPr>
      </p:pic>
      <p:pic>
        <p:nvPicPr>
          <p:cNvPr id="5123" name="Picture 3" descr="Copy of 0_21_050207_texas1"/>
          <p:cNvPicPr>
            <a:picLocks noChangeAspect="1" noChangeArrowheads="1"/>
          </p:cNvPicPr>
          <p:nvPr/>
        </p:nvPicPr>
        <p:blipFill>
          <a:blip r:embed="rId4" cstate="print"/>
          <a:srcRect/>
          <a:stretch>
            <a:fillRect/>
          </a:stretch>
        </p:blipFill>
        <p:spPr bwMode="auto">
          <a:xfrm>
            <a:off x="0" y="-7938"/>
            <a:ext cx="9144000" cy="6875463"/>
          </a:xfrm>
          <a:prstGeom prst="rect">
            <a:avLst/>
          </a:prstGeom>
          <a:noFill/>
          <a:ln w="9525">
            <a:noFill/>
            <a:miter lim="800000"/>
            <a:headEnd/>
            <a:tailEnd/>
          </a:ln>
        </p:spPr>
      </p:pic>
      <p:pic>
        <p:nvPicPr>
          <p:cNvPr id="5124" name="Picture 4" descr="udlogo_bordertransparent"/>
          <p:cNvPicPr>
            <a:picLocks noChangeAspect="1" noChangeArrowheads="1"/>
          </p:cNvPicPr>
          <p:nvPr/>
        </p:nvPicPr>
        <p:blipFill>
          <a:blip r:embed="rId5" cstate="screen"/>
          <a:srcRect/>
          <a:stretch>
            <a:fillRect/>
          </a:stretch>
        </p:blipFill>
        <p:spPr bwMode="auto">
          <a:xfrm>
            <a:off x="228600" y="304800"/>
            <a:ext cx="1371600" cy="1373188"/>
          </a:xfrm>
          <a:prstGeom prst="rect">
            <a:avLst/>
          </a:prstGeom>
          <a:noFill/>
          <a:ln w="9525">
            <a:noFill/>
            <a:miter lim="800000"/>
            <a:headEnd/>
            <a:tailEnd/>
          </a:ln>
        </p:spPr>
      </p:pic>
      <p:sp>
        <p:nvSpPr>
          <p:cNvPr id="51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6" name="Rectangle 6"/>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048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b="1" dirty="0">
              <a:solidFill>
                <a:srgbClr val="FFFFFF"/>
              </a:solidFill>
            </a:endParaRPr>
          </a:p>
        </p:txBody>
      </p:sp>
      <p:sp>
        <p:nvSpPr>
          <p:cNvPr id="66048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b="1" dirty="0">
              <a:solidFill>
                <a:srgbClr val="FFFFFF"/>
              </a:solidFill>
            </a:endParaRPr>
          </a:p>
        </p:txBody>
      </p:sp>
      <p:sp>
        <p:nvSpPr>
          <p:cNvPr id="660489"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1C496E9-9182-4DD8-B6C5-6202B65EF6A1}" type="slidenum">
              <a:rPr lang="en-US" b="1" smtClean="0">
                <a:solidFill>
                  <a:srgbClr val="FFFFFF"/>
                </a:solidFill>
              </a:rPr>
              <a:pPr fontAlgn="base">
                <a:spcBef>
                  <a:spcPct val="0"/>
                </a:spcBef>
                <a:spcAft>
                  <a:spcPct val="0"/>
                </a:spcAft>
                <a:defRPr/>
              </a:pPr>
              <a:t>‹#›</a:t>
            </a:fld>
            <a:endParaRPr lang="en-US" b="1" dirty="0">
              <a:solidFill>
                <a:srgbClr val="FFFFFF"/>
              </a:solidFill>
            </a:endParaRPr>
          </a:p>
        </p:txBody>
      </p:sp>
      <p:pic>
        <p:nvPicPr>
          <p:cNvPr id="5130" name="Picture 10" descr="nws_transparent"/>
          <p:cNvPicPr>
            <a:picLocks noChangeAspect="1" noChangeArrowheads="1"/>
          </p:cNvPicPr>
          <p:nvPr/>
        </p:nvPicPr>
        <p:blipFill>
          <a:blip r:embed="rId6" cstate="print"/>
          <a:srcRect/>
          <a:stretch>
            <a:fillRect/>
          </a:stretch>
        </p:blipFill>
        <p:spPr bwMode="auto">
          <a:xfrm>
            <a:off x="7526338" y="304800"/>
            <a:ext cx="1389062" cy="1374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55.xml"/><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slide" Target="slide5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slide" Target="slide43.xml"/><Relationship Id="rId5" Type="http://schemas.openxmlformats.org/officeDocument/2006/relationships/image" Target="../media/image7.gif"/><Relationship Id="rId10" Type="http://schemas.openxmlformats.org/officeDocument/2006/relationships/slide" Target="slide24.xml"/><Relationship Id="rId4" Type="http://schemas.openxmlformats.org/officeDocument/2006/relationships/image" Target="../media/image6.jpeg"/><Relationship Id="rId9" Type="http://schemas.openxmlformats.org/officeDocument/2006/relationships/slide" Target="slide5.xml"/><Relationship Id="rId14" Type="http://schemas.openxmlformats.org/officeDocument/2006/relationships/slide" Target="slide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alert5.udfcd.org/"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alert5.udfcd.org/"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water.weather.gov/ahps2/index.php?wfo=bo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alert5.udfcd.org/index2014.ht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72.54.233.74/cgi-bin/alarm_hist?ND=1d"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udfcd.onerain.com/"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dtinc.com/product-service/imap-pro/" TargetMode="External"/><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emf"/></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lists.udfcd.org/"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alert5.udfcd.org/"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ouse"/>
          <p:cNvPicPr>
            <a:picLocks noChangeAspect="1" noChangeArrowheads="1"/>
          </p:cNvPicPr>
          <p:nvPr/>
        </p:nvPicPr>
        <p:blipFill>
          <a:blip r:embed="rId3" cstate="screen"/>
          <a:srcRect/>
          <a:stretch>
            <a:fillRect/>
          </a:stretch>
        </p:blipFill>
        <p:spPr bwMode="auto">
          <a:xfrm>
            <a:off x="152593" y="254000"/>
            <a:ext cx="2247707" cy="1501003"/>
          </a:xfrm>
          <a:prstGeom prst="rect">
            <a:avLst/>
          </a:prstGeom>
          <a:ln>
            <a:noFill/>
          </a:ln>
          <a:effectLst>
            <a:softEdge rad="112500"/>
          </a:effectLst>
        </p:spPr>
      </p:pic>
      <p:pic>
        <p:nvPicPr>
          <p:cNvPr id="8" name="Picture 4" descr="DSC01992"/>
          <p:cNvPicPr>
            <a:picLocks noChangeAspect="1" noChangeArrowheads="1"/>
          </p:cNvPicPr>
          <p:nvPr/>
        </p:nvPicPr>
        <p:blipFill>
          <a:blip r:embed="rId4" cstate="screen"/>
          <a:srcRect/>
          <a:stretch>
            <a:fillRect/>
          </a:stretch>
        </p:blipFill>
        <p:spPr bwMode="auto">
          <a:xfrm>
            <a:off x="114300" y="101600"/>
            <a:ext cx="1072896" cy="838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683447" y="609600"/>
            <a:ext cx="5707953" cy="5715000"/>
          </a:xfrm>
          <a:prstGeom prst="rect">
            <a:avLst/>
          </a:prstGeom>
          <a:noFill/>
          <a:ln>
            <a:noFill/>
          </a:ln>
        </p:spPr>
      </p:pic>
      <p:sp>
        <p:nvSpPr>
          <p:cNvPr id="2" name="Title 1"/>
          <p:cNvSpPr>
            <a:spLocks noGrp="1"/>
          </p:cNvSpPr>
          <p:nvPr>
            <p:ph type="ctrTitle"/>
          </p:nvPr>
        </p:nvSpPr>
        <p:spPr/>
        <p:txBody>
          <a:bodyPr/>
          <a:lstStyle/>
          <a:p>
            <a:r>
              <a:rPr lang="en-US" b="1" dirty="0" smtClean="0">
                <a:solidFill>
                  <a:srgbClr val="002060"/>
                </a:solidFill>
                <a:effectLst>
                  <a:outerShdw blurRad="38100" dist="38100" dir="2700000" algn="tl">
                    <a:srgbClr val="000000">
                      <a:alpha val="43137"/>
                    </a:srgbClr>
                  </a:outerShdw>
                </a:effectLst>
              </a:rPr>
              <a:t>UDFCD’s Flood Warning Program </a:t>
            </a:r>
            <a:endParaRPr lang="en-US" b="1"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smtClean="0">
                <a:solidFill>
                  <a:schemeClr val="tx2"/>
                </a:solidFill>
                <a:effectLst>
                  <a:outerShdw blurRad="38100" dist="38100" dir="2700000" algn="tl">
                    <a:srgbClr val="000000">
                      <a:alpha val="43137"/>
                    </a:srgbClr>
                  </a:outerShdw>
                </a:effectLst>
              </a:rPr>
              <a:t>Websites &amp; Applications</a:t>
            </a:r>
            <a:endParaRPr lang="en-US" dirty="0">
              <a:solidFill>
                <a:schemeClr val="tx2"/>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C74F5D91-5859-4A81-A93E-453226F5EE50}" type="slidenum">
              <a:rPr lang="en-US" smtClean="0"/>
              <a:pPr/>
              <a:t>1</a:t>
            </a:fld>
            <a:endParaRPr lang="en-US" dirty="0"/>
          </a:p>
        </p:txBody>
      </p:sp>
      <p:pic>
        <p:nvPicPr>
          <p:cNvPr id="9" name="Picture 2" descr="C:\WINNT\Profiles\Administrator\Personal\F2P2\Flood History\June 3, 2005\Goldsmith at Illif\P6030024.JPG"/>
          <p:cNvPicPr>
            <a:picLocks noChangeAspect="1" noChangeArrowheads="1"/>
          </p:cNvPicPr>
          <p:nvPr/>
        </p:nvPicPr>
        <p:blipFill>
          <a:blip r:embed="rId6" cstate="screen"/>
          <a:srcRect/>
          <a:stretch>
            <a:fillRect/>
          </a:stretch>
        </p:blipFill>
        <p:spPr bwMode="auto">
          <a:xfrm>
            <a:off x="6769740" y="204790"/>
            <a:ext cx="2323460" cy="1573210"/>
          </a:xfrm>
          <a:prstGeom prst="rect">
            <a:avLst/>
          </a:prstGeom>
          <a:ln>
            <a:noFill/>
          </a:ln>
          <a:effectLst>
            <a:softEdge rad="112500"/>
          </a:effectLst>
        </p:spPr>
      </p:pic>
      <p:pic>
        <p:nvPicPr>
          <p:cNvPr id="10" name="Picture 2"/>
          <p:cNvPicPr>
            <a:picLocks noChangeAspect="1" noChangeArrowheads="1"/>
          </p:cNvPicPr>
          <p:nvPr/>
        </p:nvPicPr>
        <p:blipFill>
          <a:blip r:embed="rId7" cstate="print"/>
          <a:srcRect/>
          <a:stretch>
            <a:fillRect/>
          </a:stretch>
        </p:blipFill>
        <p:spPr bwMode="auto">
          <a:xfrm>
            <a:off x="7310523" y="4267200"/>
            <a:ext cx="1833477" cy="2133600"/>
          </a:xfrm>
          <a:prstGeom prst="rect">
            <a:avLst/>
          </a:prstGeom>
          <a:ln>
            <a:noFill/>
          </a:ln>
          <a:effectLst>
            <a:softEdge rad="112500"/>
          </a:effectLst>
        </p:spPr>
      </p:pic>
      <p:pic>
        <p:nvPicPr>
          <p:cNvPr id="1026" name="Picture 2" descr="ALERT rain/stage gage in Auro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96" y="4635570"/>
            <a:ext cx="1962404" cy="1715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157916230"/>
              </p:ext>
            </p:extLst>
          </p:nvPr>
        </p:nvGraphicFramePr>
        <p:xfrm>
          <a:off x="2209800" y="4480560"/>
          <a:ext cx="4791937" cy="2225040"/>
        </p:xfrm>
        <a:graphic>
          <a:graphicData uri="http://schemas.openxmlformats.org/drawingml/2006/table">
            <a:tbl>
              <a:tblPr firstRow="1" bandRow="1">
                <a:tableStyleId>{2D5ABB26-0587-4C30-8999-92F81FD0307C}</a:tableStyleId>
              </a:tblPr>
              <a:tblGrid>
                <a:gridCol w="1219200"/>
                <a:gridCol w="2990153"/>
                <a:gridCol w="582584"/>
              </a:tblGrid>
              <a:tr h="370840">
                <a:tc>
                  <a:txBody>
                    <a:bodyPr/>
                    <a:lstStyle/>
                    <a:p>
                      <a:r>
                        <a:rPr lang="en-US" sz="1600" dirty="0" smtClean="0">
                          <a:hlinkClick r:id="rId9" action="ppaction://hlinksldjump"/>
                        </a:rPr>
                        <a:t>Section</a:t>
                      </a:r>
                      <a:r>
                        <a:rPr lang="en-US" sz="1600" baseline="0" dirty="0" smtClean="0">
                          <a:hlinkClick r:id="rId9" action="ppaction://hlinksldjump"/>
                        </a:rPr>
                        <a:t> 1</a:t>
                      </a:r>
                      <a:endParaRPr lang="en-US" sz="1600" dirty="0"/>
                    </a:p>
                  </a:txBody>
                  <a:tcPr/>
                </a:tc>
                <a:tc>
                  <a:txBody>
                    <a:bodyPr/>
                    <a:lstStyle/>
                    <a:p>
                      <a:r>
                        <a:rPr lang="en-US" sz="1600" dirty="0" smtClean="0"/>
                        <a:t>Flash</a:t>
                      </a:r>
                      <a:r>
                        <a:rPr lang="en-US" sz="1600" baseline="0" dirty="0" smtClean="0"/>
                        <a:t> Flood Prediction Program</a:t>
                      </a:r>
                      <a:endParaRPr lang="en-US" sz="1600" dirty="0"/>
                    </a:p>
                  </a:txBody>
                  <a:tcPr/>
                </a:tc>
                <a:tc>
                  <a:txBody>
                    <a:bodyPr/>
                    <a:lstStyle/>
                    <a:p>
                      <a:pPr algn="r"/>
                      <a:r>
                        <a:rPr lang="en-US" sz="1600" dirty="0" smtClean="0"/>
                        <a:t>p.5</a:t>
                      </a:r>
                      <a:endParaRPr lang="en-US" sz="1600" dirty="0"/>
                    </a:p>
                  </a:txBody>
                  <a:tcPr/>
                </a:tc>
              </a:tr>
              <a:tr h="370840">
                <a:tc>
                  <a:txBody>
                    <a:bodyPr/>
                    <a:lstStyle/>
                    <a:p>
                      <a:r>
                        <a:rPr lang="en-US" sz="1600" dirty="0" smtClean="0">
                          <a:hlinkClick r:id="rId10" action="ppaction://hlinksldjump"/>
                        </a:rPr>
                        <a:t>Section 2</a:t>
                      </a:r>
                      <a:endParaRPr lang="en-US" sz="1600" dirty="0" smtClean="0"/>
                    </a:p>
                  </a:txBody>
                  <a:tcPr/>
                </a:tc>
                <a:tc>
                  <a:txBody>
                    <a:bodyPr/>
                    <a:lstStyle/>
                    <a:p>
                      <a:r>
                        <a:rPr lang="en-US" sz="1600" dirty="0" smtClean="0"/>
                        <a:t>The ALERT</a:t>
                      </a:r>
                      <a:r>
                        <a:rPr lang="en-US" sz="1600" baseline="0" dirty="0" smtClean="0"/>
                        <a:t> System</a:t>
                      </a:r>
                      <a:endParaRPr lang="en-US" sz="1600" dirty="0"/>
                    </a:p>
                  </a:txBody>
                  <a:tcPr/>
                </a:tc>
                <a:tc>
                  <a:txBody>
                    <a:bodyPr/>
                    <a:lstStyle/>
                    <a:p>
                      <a:pPr algn="r"/>
                      <a:r>
                        <a:rPr lang="en-US" sz="1600" dirty="0" smtClean="0"/>
                        <a:t>p.24</a:t>
                      </a:r>
                      <a:endParaRPr lang="en-US" sz="1600" dirty="0"/>
                    </a:p>
                  </a:txBody>
                  <a:tcPr/>
                </a:tc>
              </a:tr>
              <a:tr h="370840">
                <a:tc>
                  <a:txBody>
                    <a:bodyPr/>
                    <a:lstStyle/>
                    <a:p>
                      <a:r>
                        <a:rPr lang="en-US" sz="1600" dirty="0" smtClean="0">
                          <a:hlinkClick r:id="rId11" action="ppaction://hlinksldjump"/>
                        </a:rPr>
                        <a:t>Section 3</a:t>
                      </a:r>
                      <a:endParaRPr lang="en-US" sz="1600" dirty="0"/>
                    </a:p>
                  </a:txBody>
                  <a:tcPr/>
                </a:tc>
                <a:tc>
                  <a:txBody>
                    <a:bodyPr/>
                    <a:lstStyle/>
                    <a:p>
                      <a:r>
                        <a:rPr lang="en-US" sz="1600" dirty="0" smtClean="0"/>
                        <a:t>Radar Options</a:t>
                      </a:r>
                      <a:endParaRPr lang="en-US" sz="1600" dirty="0"/>
                    </a:p>
                  </a:txBody>
                  <a:tcPr/>
                </a:tc>
                <a:tc>
                  <a:txBody>
                    <a:bodyPr/>
                    <a:lstStyle/>
                    <a:p>
                      <a:pPr algn="r"/>
                      <a:r>
                        <a:rPr lang="en-US" sz="1600" dirty="0" smtClean="0"/>
                        <a:t>p.43</a:t>
                      </a:r>
                      <a:endParaRPr lang="en-US" sz="1600" dirty="0"/>
                    </a:p>
                  </a:txBody>
                  <a:tcPr/>
                </a:tc>
              </a:tr>
              <a:tr h="370840">
                <a:tc>
                  <a:txBody>
                    <a:bodyPr/>
                    <a:lstStyle/>
                    <a:p>
                      <a:r>
                        <a:rPr lang="en-US" sz="1600" dirty="0" smtClean="0">
                          <a:hlinkClick r:id="rId12" action="ppaction://hlinksldjump"/>
                        </a:rPr>
                        <a:t>Section 4</a:t>
                      </a:r>
                      <a:endParaRPr lang="en-US" sz="1600" dirty="0"/>
                    </a:p>
                  </a:txBody>
                  <a:tcPr/>
                </a:tc>
                <a:tc>
                  <a:txBody>
                    <a:bodyPr/>
                    <a:lstStyle/>
                    <a:p>
                      <a:r>
                        <a:rPr lang="en-US" sz="1600" dirty="0" smtClean="0"/>
                        <a:t>Real-Time</a:t>
                      </a:r>
                      <a:r>
                        <a:rPr lang="en-US" sz="1600" baseline="0" dirty="0" smtClean="0"/>
                        <a:t> Hydro Models</a:t>
                      </a:r>
                      <a:endParaRPr lang="en-US" sz="1600" dirty="0"/>
                    </a:p>
                  </a:txBody>
                  <a:tcPr/>
                </a:tc>
                <a:tc>
                  <a:txBody>
                    <a:bodyPr/>
                    <a:lstStyle/>
                    <a:p>
                      <a:pPr algn="r"/>
                      <a:r>
                        <a:rPr lang="en-US" sz="1600" dirty="0" smtClean="0"/>
                        <a:t>p.53</a:t>
                      </a:r>
                      <a:endParaRPr lang="en-US" sz="1600" dirty="0"/>
                    </a:p>
                  </a:txBody>
                  <a:tcPr/>
                </a:tc>
              </a:tr>
              <a:tr h="370840">
                <a:tc>
                  <a:txBody>
                    <a:bodyPr/>
                    <a:lstStyle/>
                    <a:p>
                      <a:r>
                        <a:rPr lang="en-US" sz="1600" dirty="0" smtClean="0">
                          <a:hlinkClick r:id="rId13" action="ppaction://hlinksldjump"/>
                        </a:rPr>
                        <a:t>Section</a:t>
                      </a:r>
                      <a:r>
                        <a:rPr lang="en-US" sz="1600" baseline="0" dirty="0" smtClean="0">
                          <a:hlinkClick r:id="rId13" action="ppaction://hlinksldjump"/>
                        </a:rPr>
                        <a:t> 5</a:t>
                      </a:r>
                      <a:endParaRPr lang="en-US" sz="1600" dirty="0"/>
                    </a:p>
                  </a:txBody>
                  <a:tcPr/>
                </a:tc>
                <a:tc>
                  <a:txBody>
                    <a:bodyPr/>
                    <a:lstStyle/>
                    <a:p>
                      <a:r>
                        <a:rPr lang="en-US" sz="1600" dirty="0" smtClean="0"/>
                        <a:t>UDFCD Email Subscription Lists</a:t>
                      </a:r>
                      <a:endParaRPr lang="en-US" sz="1600" dirty="0"/>
                    </a:p>
                  </a:txBody>
                  <a:tcPr/>
                </a:tc>
                <a:tc>
                  <a:txBody>
                    <a:bodyPr/>
                    <a:lstStyle/>
                    <a:p>
                      <a:pPr algn="r"/>
                      <a:r>
                        <a:rPr lang="en-US" sz="1600" dirty="0" smtClean="0"/>
                        <a:t>p.55</a:t>
                      </a:r>
                      <a:endParaRPr lang="en-US" sz="1600" dirty="0"/>
                    </a:p>
                  </a:txBody>
                  <a:tcPr/>
                </a:tc>
              </a:tr>
              <a:tr h="370840">
                <a:tc>
                  <a:txBody>
                    <a:bodyPr/>
                    <a:lstStyle/>
                    <a:p>
                      <a:r>
                        <a:rPr lang="en-US" sz="1600" dirty="0" smtClean="0">
                          <a:hlinkClick r:id="rId14" action="ppaction://hlinksldjump"/>
                        </a:rPr>
                        <a:t>Instructions</a:t>
                      </a:r>
                      <a:endParaRPr lang="en-US" sz="1600" dirty="0"/>
                    </a:p>
                  </a:txBody>
                  <a:tcPr/>
                </a:tc>
                <a:tc>
                  <a:txBody>
                    <a:bodyPr/>
                    <a:lstStyle/>
                    <a:p>
                      <a:r>
                        <a:rPr lang="en-US" sz="1600" dirty="0" smtClean="0"/>
                        <a:t>Preparation &amp; Expectations</a:t>
                      </a:r>
                      <a:endParaRPr lang="en-US" sz="1600" dirty="0"/>
                    </a:p>
                  </a:txBody>
                  <a:tcPr/>
                </a:tc>
                <a:tc>
                  <a:txBody>
                    <a:bodyPr/>
                    <a:lstStyle/>
                    <a:p>
                      <a:pPr algn="r"/>
                      <a:r>
                        <a:rPr lang="en-US" sz="1600" dirty="0" smtClean="0"/>
                        <a:t>p.63</a:t>
                      </a:r>
                      <a:endParaRPr lang="en-US" sz="1600" dirty="0"/>
                    </a:p>
                  </a:txBody>
                  <a:tcPr/>
                </a:tc>
              </a:tr>
            </a:tbl>
          </a:graphicData>
        </a:graphic>
      </p:graphicFrame>
    </p:spTree>
    <p:extLst>
      <p:ext uri="{BB962C8B-B14F-4D97-AF65-F5344CB8AC3E}">
        <p14:creationId xmlns:p14="http://schemas.microsoft.com/office/powerpoint/2010/main" val="4041816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dirty="0">
                <a:solidFill>
                  <a:srgbClr val="002060"/>
                </a:solidFill>
                <a:effectLst>
                  <a:outerShdw blurRad="38100" dist="38100" dir="2700000" algn="tl">
                    <a:srgbClr val="C0C0C0"/>
                  </a:outerShdw>
                </a:effectLst>
              </a:rPr>
              <a:t>Standard F2P2 </a:t>
            </a:r>
            <a:r>
              <a:rPr lang="en-US" dirty="0" smtClean="0">
                <a:solidFill>
                  <a:srgbClr val="002060"/>
                </a:solidFill>
                <a:effectLst>
                  <a:outerShdw blurRad="38100" dist="38100" dir="2700000" algn="tl">
                    <a:srgbClr val="C0C0C0"/>
                  </a:outerShdw>
                </a:effectLst>
              </a:rPr>
              <a:t>Messages</a:t>
            </a:r>
            <a:endParaRPr lang="en-US" dirty="0">
              <a:solidFill>
                <a:srgbClr val="002060"/>
              </a:solidFill>
              <a:effectLst>
                <a:outerShdw blurRad="38100" dist="38100" dir="2700000" algn="tl">
                  <a:srgbClr val="C0C0C0"/>
                </a:outerShdw>
              </a:effectLst>
            </a:endParaRPr>
          </a:p>
        </p:txBody>
      </p:sp>
      <p:sp>
        <p:nvSpPr>
          <p:cNvPr id="2" name="Text Placeholder 1"/>
          <p:cNvSpPr>
            <a:spLocks noGrp="1"/>
          </p:cNvSpPr>
          <p:nvPr>
            <p:ph type="body" idx="1"/>
          </p:nvPr>
        </p:nvSpPr>
        <p:spPr/>
        <p:txBody>
          <a:bodyPr/>
          <a:lstStyle/>
          <a:p>
            <a:r>
              <a:rPr lang="en-US" dirty="0" smtClean="0">
                <a:solidFill>
                  <a:schemeClr val="tx2"/>
                </a:solidFill>
                <a:effectLst>
                  <a:outerShdw blurRad="38100" dist="38100" dir="2700000" algn="tl">
                    <a:srgbClr val="000000">
                      <a:alpha val="43137"/>
                    </a:srgbClr>
                  </a:outerShdw>
                </a:effectLst>
              </a:rPr>
              <a:t>Message 1—Street Flooding Potential</a:t>
            </a:r>
          </a:p>
          <a:p>
            <a:r>
              <a:rPr lang="en-US" dirty="0" smtClean="0">
                <a:solidFill>
                  <a:schemeClr val="tx2"/>
                </a:solidFill>
                <a:effectLst>
                  <a:outerShdw blurRad="38100" dist="38100" dir="2700000" algn="tl">
                    <a:srgbClr val="000000">
                      <a:alpha val="43137"/>
                    </a:srgbClr>
                  </a:outerShdw>
                </a:effectLst>
              </a:rPr>
              <a:t>Message 1—Low Impact Flooding</a:t>
            </a:r>
          </a:p>
          <a:p>
            <a:r>
              <a:rPr lang="en-US" dirty="0" smtClean="0">
                <a:solidFill>
                  <a:schemeClr val="tx2"/>
                </a:solidFill>
                <a:effectLst>
                  <a:outerShdw blurRad="38100" dist="38100" dir="2700000" algn="tl">
                    <a:srgbClr val="000000">
                      <a:alpha val="43137"/>
                    </a:srgbClr>
                  </a:outerShdw>
                </a:effectLst>
              </a:rPr>
              <a:t>Message 2—Flash Flood Watch</a:t>
            </a:r>
          </a:p>
          <a:p>
            <a:r>
              <a:rPr lang="en-US" dirty="0" smtClean="0">
                <a:solidFill>
                  <a:schemeClr val="tx2"/>
                </a:solidFill>
                <a:effectLst>
                  <a:outerShdw blurRad="38100" dist="38100" dir="2700000" algn="tl">
                    <a:srgbClr val="000000">
                      <a:alpha val="43137"/>
                    </a:srgbClr>
                  </a:outerShdw>
                </a:effectLst>
              </a:rPr>
              <a:t>Message 3—Flash Flood Warning</a:t>
            </a:r>
            <a:endParaRPr lang="en-US"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10</a:t>
            </a:fld>
            <a:endParaRPr lang="en-US"/>
          </a:p>
        </p:txBody>
      </p:sp>
    </p:spTree>
    <p:extLst>
      <p:ext uri="{BB962C8B-B14F-4D97-AF65-F5344CB8AC3E}">
        <p14:creationId xmlns:p14="http://schemas.microsoft.com/office/powerpoint/2010/main" val="1854029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sz="4000" dirty="0">
                <a:solidFill>
                  <a:srgbClr val="0000D2"/>
                </a:solidFill>
                <a:effectLst>
                  <a:outerShdw blurRad="38100" dist="38100" dir="2700000" algn="tl">
                    <a:srgbClr val="000000">
                      <a:alpha val="43137"/>
                    </a:srgbClr>
                  </a:outerShdw>
                </a:effectLst>
              </a:rPr>
              <a:t>Standard </a:t>
            </a:r>
            <a:r>
              <a:rPr lang="en-US" sz="4000" dirty="0" smtClean="0">
                <a:solidFill>
                  <a:srgbClr val="0000D2"/>
                </a:solidFill>
                <a:effectLst>
                  <a:outerShdw blurRad="38100" dist="38100" dir="2700000" algn="tl">
                    <a:srgbClr val="000000">
                      <a:alpha val="43137"/>
                    </a:srgbClr>
                  </a:outerShdw>
                </a:effectLst>
              </a:rPr>
              <a:t>F2P2 Messages</a:t>
            </a:r>
            <a:r>
              <a:rPr lang="en-US" sz="4000" dirty="0">
                <a:solidFill>
                  <a:srgbClr val="0000D2"/>
                </a:solidFill>
                <a:effectLst>
                  <a:outerShdw blurRad="38100" dist="38100" dir="2700000" algn="tl">
                    <a:srgbClr val="000000">
                      <a:alpha val="43137"/>
                    </a:srgbClr>
                  </a:outerShdw>
                </a:effectLst>
              </a:rPr>
              <a:t/>
            </a:r>
            <a:br>
              <a:rPr lang="en-US" sz="4000" dirty="0">
                <a:solidFill>
                  <a:srgbClr val="0000D2"/>
                </a:solidFill>
                <a:effectLst>
                  <a:outerShdw blurRad="38100" dist="38100" dir="2700000" algn="tl">
                    <a:srgbClr val="000000">
                      <a:alpha val="43137"/>
                    </a:srgbClr>
                  </a:outerShdw>
                </a:effectLst>
              </a:rPr>
            </a:br>
            <a:r>
              <a:rPr lang="en-US" sz="2400" dirty="0">
                <a:solidFill>
                  <a:srgbClr val="0000D2"/>
                </a:solidFill>
                <a:effectLst>
                  <a:outerShdw blurRad="38100" dist="38100" dir="2700000" algn="tl">
                    <a:srgbClr val="000000">
                      <a:alpha val="43137"/>
                    </a:srgbClr>
                  </a:outerShdw>
                </a:effectLst>
              </a:rPr>
              <a:t>Why </a:t>
            </a:r>
            <a:r>
              <a:rPr lang="en-US" sz="2400" dirty="0" smtClean="0">
                <a:solidFill>
                  <a:srgbClr val="0000D2"/>
                </a:solidFill>
                <a:effectLst>
                  <a:outerShdw blurRad="38100" dist="38100" dir="2700000" algn="tl">
                    <a:srgbClr val="000000">
                      <a:alpha val="43137"/>
                    </a:srgbClr>
                  </a:outerShdw>
                </a:effectLst>
              </a:rPr>
              <a:t>numbered “MESSAGE” instead of plain language?</a:t>
            </a:r>
            <a:endParaRPr lang="en-US" sz="2400" dirty="0">
              <a:solidFill>
                <a:srgbClr val="0000D2"/>
              </a:solidFill>
              <a:effectLst>
                <a:outerShdw blurRad="38100" dist="38100" dir="2700000" algn="tl">
                  <a:srgbClr val="000000">
                    <a:alpha val="43137"/>
                  </a:srgbClr>
                </a:outerShdw>
              </a:effectLst>
            </a:endParaRPr>
          </a:p>
        </p:txBody>
      </p:sp>
      <p:sp>
        <p:nvSpPr>
          <p:cNvPr id="134147" name="Rectangle 3"/>
          <p:cNvSpPr>
            <a:spLocks noGrp="1" noChangeArrowheads="1"/>
          </p:cNvSpPr>
          <p:nvPr>
            <p:ph idx="1"/>
          </p:nvPr>
        </p:nvSpPr>
        <p:spPr>
          <a:xfrm>
            <a:off x="457200" y="1600200"/>
            <a:ext cx="8229600" cy="4876800"/>
          </a:xfrm>
        </p:spPr>
        <p:txBody>
          <a:bodyPr>
            <a:normAutofit fontScale="92500" lnSpcReduction="10000"/>
          </a:bodyPr>
          <a:lstStyle/>
          <a:p>
            <a:pPr>
              <a:lnSpc>
                <a:spcPct val="90000"/>
              </a:lnSpc>
              <a:spcAft>
                <a:spcPct val="25000"/>
              </a:spcAft>
              <a:buFont typeface="Wingdings" pitchFamily="2" charset="2"/>
              <a:buChar char="Ø"/>
            </a:pPr>
            <a:r>
              <a:rPr lang="en-US" sz="2400" dirty="0">
                <a:effectLst>
                  <a:outerShdw blurRad="38100" dist="38100" dir="2700000" algn="tl">
                    <a:srgbClr val="000000">
                      <a:alpha val="43137"/>
                    </a:srgbClr>
                  </a:outerShdw>
                </a:effectLst>
              </a:rPr>
              <a:t>The term “MESSAGE</a:t>
            </a:r>
            <a:r>
              <a:rPr lang="en-US" sz="2400" dirty="0" smtClean="0">
                <a:effectLst>
                  <a:outerShdw blurRad="38100" dist="38100" dir="2700000" algn="tl">
                    <a:srgbClr val="000000">
                      <a:alpha val="43137"/>
                    </a:srgbClr>
                  </a:outerShdw>
                </a:effectLst>
              </a:rPr>
              <a:t>” and corresponding numbers  (1, 2, 3 &amp; 4) are used to distinguish that the information is from UDFCD rather than the National Weather Service (NWS). </a:t>
            </a:r>
            <a:endParaRPr lang="en-US" sz="2400" dirty="0">
              <a:effectLst>
                <a:outerShdw blurRad="38100" dist="38100" dir="2700000" algn="tl">
                  <a:srgbClr val="000000">
                    <a:alpha val="43137"/>
                  </a:srgbClr>
                </a:outerShdw>
              </a:effectLst>
            </a:endParaRPr>
          </a:p>
          <a:p>
            <a:pPr>
              <a:lnSpc>
                <a:spcPct val="90000"/>
              </a:lnSpc>
              <a:buFont typeface="Wingdings" pitchFamily="2" charset="2"/>
              <a:buChar char="Ø"/>
            </a:pPr>
            <a:r>
              <a:rPr lang="en-US" sz="2400" dirty="0">
                <a:effectLst>
                  <a:outerShdw blurRad="38100" dist="38100" dir="2700000" algn="tl">
                    <a:srgbClr val="000000">
                      <a:alpha val="43137"/>
                    </a:srgbClr>
                  </a:outerShdw>
                </a:effectLst>
              </a:rPr>
              <a:t>C</a:t>
            </a:r>
            <a:r>
              <a:rPr lang="en-US" sz="2400" dirty="0" smtClean="0">
                <a:effectLst>
                  <a:outerShdw blurRad="38100" dist="38100" dir="2700000" algn="tl">
                    <a:srgbClr val="000000">
                      <a:alpha val="43137"/>
                    </a:srgbClr>
                  </a:outerShdw>
                </a:effectLst>
              </a:rPr>
              <a:t>omparable </a:t>
            </a:r>
            <a:r>
              <a:rPr lang="en-US" sz="2400" dirty="0">
                <a:effectLst>
                  <a:outerShdw blurRad="38100" dist="38100" dir="2700000" algn="tl">
                    <a:srgbClr val="000000">
                      <a:alpha val="43137"/>
                    </a:srgbClr>
                  </a:outerShdw>
                </a:effectLst>
              </a:rPr>
              <a:t>NWS </a:t>
            </a:r>
            <a:r>
              <a:rPr lang="en-US" sz="2400" dirty="0" smtClean="0">
                <a:effectLst>
                  <a:outerShdw blurRad="38100" dist="38100" dir="2700000" algn="tl">
                    <a:srgbClr val="000000">
                      <a:alpha val="43137"/>
                    </a:srgbClr>
                  </a:outerShdw>
                </a:effectLst>
              </a:rPr>
              <a:t>hydrologic products include:</a:t>
            </a:r>
            <a:endParaRPr lang="en-US" sz="2400" dirty="0">
              <a:effectLst>
                <a:outerShdw blurRad="38100" dist="38100" dir="2700000" algn="tl">
                  <a:srgbClr val="000000">
                    <a:alpha val="43137"/>
                  </a:srgbClr>
                </a:outerShdw>
              </a:effectLst>
            </a:endParaRPr>
          </a:p>
          <a:p>
            <a:pPr lvl="1">
              <a:lnSpc>
                <a:spcPct val="90000"/>
              </a:lnSpc>
              <a:buFont typeface="Wingdings" pitchFamily="2" charset="2"/>
              <a:buChar char="v"/>
            </a:pPr>
            <a:r>
              <a:rPr lang="en-US" sz="2000" dirty="0">
                <a:effectLst>
                  <a:outerShdw blurRad="38100" dist="38100" dir="2700000" algn="tl">
                    <a:srgbClr val="000000">
                      <a:alpha val="43137"/>
                    </a:srgbClr>
                  </a:outerShdw>
                </a:effectLst>
              </a:rPr>
              <a:t>Urban and Small Stream Flood </a:t>
            </a:r>
            <a:r>
              <a:rPr lang="en-US" sz="2000" dirty="0" smtClean="0">
                <a:effectLst>
                  <a:outerShdw blurRad="38100" dist="38100" dir="2700000" algn="tl">
                    <a:srgbClr val="000000">
                      <a:alpha val="43137"/>
                    </a:srgbClr>
                  </a:outerShdw>
                </a:effectLst>
              </a:rPr>
              <a:t>Advisories</a:t>
            </a:r>
            <a:endParaRPr lang="en-US" sz="2000" dirty="0">
              <a:effectLst>
                <a:outerShdw blurRad="38100" dist="38100" dir="2700000" algn="tl">
                  <a:srgbClr val="000000">
                    <a:alpha val="43137"/>
                  </a:srgbClr>
                </a:outerShdw>
              </a:effectLst>
            </a:endParaRPr>
          </a:p>
          <a:p>
            <a:pPr lvl="1">
              <a:lnSpc>
                <a:spcPct val="90000"/>
              </a:lnSpc>
              <a:buFont typeface="Wingdings" pitchFamily="2" charset="2"/>
              <a:buChar char="v"/>
            </a:pPr>
            <a:r>
              <a:rPr lang="en-US" sz="2000" dirty="0" smtClean="0">
                <a:effectLst>
                  <a:outerShdw blurRad="38100" dist="38100" dir="2700000" algn="tl">
                    <a:srgbClr val="000000">
                      <a:alpha val="43137"/>
                    </a:srgbClr>
                  </a:outerShdw>
                </a:effectLst>
              </a:rPr>
              <a:t>Flash </a:t>
            </a:r>
            <a:r>
              <a:rPr lang="en-US" sz="2000" dirty="0">
                <a:effectLst>
                  <a:outerShdw blurRad="38100" dist="38100" dir="2700000" algn="tl">
                    <a:srgbClr val="000000">
                      <a:alpha val="43137"/>
                    </a:srgbClr>
                  </a:outerShdw>
                </a:effectLst>
              </a:rPr>
              <a:t>Flood </a:t>
            </a:r>
            <a:r>
              <a:rPr lang="en-US" sz="2000" dirty="0" smtClean="0">
                <a:effectLst>
                  <a:outerShdw blurRad="38100" dist="38100" dir="2700000" algn="tl">
                    <a:srgbClr val="000000">
                      <a:alpha val="43137"/>
                    </a:srgbClr>
                  </a:outerShdw>
                </a:effectLst>
              </a:rPr>
              <a:t>Watch</a:t>
            </a:r>
            <a:endParaRPr lang="en-US" sz="2000" dirty="0">
              <a:effectLst>
                <a:outerShdw blurRad="38100" dist="38100" dir="2700000" algn="tl">
                  <a:srgbClr val="000000">
                    <a:alpha val="43137"/>
                  </a:srgbClr>
                </a:outerShdw>
              </a:effectLst>
            </a:endParaRPr>
          </a:p>
          <a:p>
            <a:pPr lvl="1">
              <a:lnSpc>
                <a:spcPct val="90000"/>
              </a:lnSpc>
              <a:spcAft>
                <a:spcPct val="25000"/>
              </a:spcAft>
              <a:buFont typeface="Wingdings" pitchFamily="2" charset="2"/>
              <a:buChar char="v"/>
            </a:pPr>
            <a:r>
              <a:rPr lang="en-US" sz="2000" dirty="0" smtClean="0">
                <a:effectLst>
                  <a:outerShdw blurRad="38100" dist="38100" dir="2700000" algn="tl">
                    <a:srgbClr val="000000">
                      <a:alpha val="43137"/>
                    </a:srgbClr>
                  </a:outerShdw>
                </a:effectLst>
              </a:rPr>
              <a:t>Flash </a:t>
            </a:r>
            <a:r>
              <a:rPr lang="en-US" sz="2000" dirty="0">
                <a:effectLst>
                  <a:outerShdw blurRad="38100" dist="38100" dir="2700000" algn="tl">
                    <a:srgbClr val="000000">
                      <a:alpha val="43137"/>
                    </a:srgbClr>
                  </a:outerShdw>
                </a:effectLst>
              </a:rPr>
              <a:t>Flood </a:t>
            </a:r>
            <a:r>
              <a:rPr lang="en-US" sz="2000" dirty="0" smtClean="0">
                <a:effectLst>
                  <a:outerShdw blurRad="38100" dist="38100" dir="2700000" algn="tl">
                    <a:srgbClr val="000000">
                      <a:alpha val="43137"/>
                    </a:srgbClr>
                  </a:outerShdw>
                </a:effectLst>
              </a:rPr>
              <a:t>Warning</a:t>
            </a:r>
            <a:endParaRPr lang="en-US" sz="2000" dirty="0">
              <a:effectLst>
                <a:outerShdw blurRad="38100" dist="38100" dir="2700000" algn="tl">
                  <a:srgbClr val="000000">
                    <a:alpha val="43137"/>
                  </a:srgbClr>
                </a:outerShdw>
              </a:effectLst>
            </a:endParaRPr>
          </a:p>
          <a:p>
            <a:pPr>
              <a:lnSpc>
                <a:spcPct val="90000"/>
              </a:lnSpc>
              <a:spcAft>
                <a:spcPct val="25000"/>
              </a:spcAft>
              <a:buFont typeface="Wingdings" pitchFamily="2" charset="2"/>
              <a:buChar char="Ø"/>
            </a:pPr>
            <a:r>
              <a:rPr lang="en-US" sz="2400" dirty="0" smtClean="0">
                <a:effectLst>
                  <a:outerShdw blurRad="38100" dist="38100" dir="2700000" algn="tl">
                    <a:srgbClr val="000000">
                      <a:alpha val="43137"/>
                    </a:srgbClr>
                  </a:outerShdw>
                </a:effectLst>
              </a:rPr>
              <a:t>Plain language is used with F2P2 MESSAGES to clearly identify the flood threat as being either </a:t>
            </a:r>
            <a:r>
              <a:rPr lang="en-US" sz="2400" u="sng" dirty="0" smtClean="0">
                <a:effectLst>
                  <a:outerShdw blurRad="38100" dist="38100" dir="2700000" algn="tl">
                    <a:srgbClr val="000000">
                      <a:alpha val="43137"/>
                    </a:srgbClr>
                  </a:outerShdw>
                </a:effectLst>
              </a:rPr>
              <a:t>imminent</a:t>
            </a:r>
            <a:r>
              <a:rPr lang="en-US" sz="2400" dirty="0" smtClean="0">
                <a:effectLst>
                  <a:outerShdw blurRad="38100" dist="38100" dir="2700000" algn="tl">
                    <a:srgbClr val="000000">
                      <a:alpha val="43137"/>
                    </a:srgbClr>
                  </a:outerShdw>
                </a:effectLst>
              </a:rPr>
              <a:t> or </a:t>
            </a:r>
            <a:r>
              <a:rPr lang="en-US" sz="2400" u="sng" dirty="0" smtClean="0">
                <a:effectLst>
                  <a:outerShdw blurRad="38100" dist="38100" dir="2700000" algn="tl">
                    <a:srgbClr val="000000">
                      <a:alpha val="43137"/>
                    </a:srgbClr>
                  </a:outerShdw>
                </a:effectLst>
              </a:rPr>
              <a:t>potential</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a:p>
            <a:pPr>
              <a:lnSpc>
                <a:spcPct val="90000"/>
              </a:lnSpc>
              <a:spcAft>
                <a:spcPct val="25000"/>
              </a:spcAft>
              <a:buFont typeface="Wingdings" pitchFamily="2" charset="2"/>
              <a:buChar char="Ø"/>
            </a:pPr>
            <a:r>
              <a:rPr lang="en-US" sz="2400" dirty="0" smtClean="0">
                <a:effectLst>
                  <a:outerShdw blurRad="38100" dist="38100" dir="2700000" algn="tl">
                    <a:srgbClr val="000000">
                      <a:alpha val="43137"/>
                    </a:srgbClr>
                  </a:outerShdw>
                </a:effectLst>
              </a:rPr>
              <a:t>UDFCD local governments are </a:t>
            </a:r>
            <a:r>
              <a:rPr lang="en-US" sz="2400" dirty="0">
                <a:effectLst>
                  <a:outerShdw blurRad="38100" dist="38100" dir="2700000" algn="tl">
                    <a:srgbClr val="000000">
                      <a:alpha val="43137"/>
                    </a:srgbClr>
                  </a:outerShdw>
                </a:effectLst>
              </a:rPr>
              <a:t>familiar with this </a:t>
            </a:r>
            <a:r>
              <a:rPr lang="en-US" sz="2400" dirty="0" smtClean="0">
                <a:effectLst>
                  <a:outerShdw blurRad="38100" dist="38100" dir="2700000" algn="tl">
                    <a:srgbClr val="000000">
                      <a:alpha val="43137"/>
                    </a:srgbClr>
                  </a:outerShdw>
                </a:effectLst>
              </a:rPr>
              <a:t>program and the practice of using MESSAGE Numbers 1-4.</a:t>
            </a:r>
          </a:p>
          <a:p>
            <a:pPr>
              <a:lnSpc>
                <a:spcPct val="90000"/>
              </a:lnSpc>
              <a:spcAft>
                <a:spcPct val="25000"/>
              </a:spcAft>
              <a:buFont typeface="Wingdings" pitchFamily="2" charset="2"/>
              <a:buChar char="Ø"/>
            </a:pPr>
            <a:r>
              <a:rPr lang="en-US" sz="2400" dirty="0" smtClean="0">
                <a:effectLst>
                  <a:outerShdw blurRad="38100" dist="38100" dir="2700000" algn="tl">
                    <a:srgbClr val="000000">
                      <a:alpha val="43137"/>
                    </a:srgbClr>
                  </a:outerShdw>
                </a:effectLst>
              </a:rPr>
              <a:t>The numbers &amp; plain language subtitles are used by local authorities to initiate specific operational procedures such as subsequent emergency communications, EOC activations, field resource mobilizations  and public warnings.</a:t>
            </a:r>
            <a:endParaRPr lang="en-US" sz="2400"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11</a:t>
            </a:fld>
            <a:endParaRPr lang="en-US"/>
          </a:p>
        </p:txBody>
      </p:sp>
    </p:spTree>
    <p:extLst>
      <p:ext uri="{BB962C8B-B14F-4D97-AF65-F5344CB8AC3E}">
        <p14:creationId xmlns:p14="http://schemas.microsoft.com/office/powerpoint/2010/main" val="1870009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chemeClr val="tx2"/>
                </a:solidFill>
                <a:effectLst>
                  <a:outerShdw blurRad="38100" dist="38100" dir="2700000" algn="tl">
                    <a:srgbClr val="000000">
                      <a:alpha val="43137"/>
                    </a:srgbClr>
                  </a:outerShdw>
                </a:effectLst>
              </a:rPr>
              <a:t>MESSAGE 1</a:t>
            </a:r>
            <a:endParaRPr lang="en-US" b="1" dirty="0">
              <a:solidFill>
                <a:schemeClr val="tx2"/>
              </a:solidFill>
              <a:effectLst>
                <a:outerShdw blurRad="38100" dist="38100" dir="2700000" algn="tl">
                  <a:srgbClr val="000000">
                    <a:alpha val="43137"/>
                  </a:srgbClr>
                </a:outerShdw>
              </a:effectLst>
            </a:endParaRPr>
          </a:p>
        </p:txBody>
      </p:sp>
      <p:sp>
        <p:nvSpPr>
          <p:cNvPr id="6" name="Content Placeholder 5"/>
          <p:cNvSpPr>
            <a:spLocks noGrp="1"/>
          </p:cNvSpPr>
          <p:nvPr>
            <p:ph sz="half" idx="1"/>
          </p:nvPr>
        </p:nvSpPr>
        <p:spPr/>
        <p:txBody>
          <a:bodyPr>
            <a:normAutofit fontScale="92500" lnSpcReduction="20000"/>
          </a:bodyPr>
          <a:lstStyle/>
          <a:p>
            <a:pPr marL="0" indent="0">
              <a:buNone/>
            </a:pPr>
            <a:r>
              <a:rPr lang="en-US" b="1" dirty="0" smtClean="0">
                <a:effectLst>
                  <a:outerShdw blurRad="38100" dist="38100" dir="2700000" algn="tl">
                    <a:srgbClr val="000000">
                      <a:alpha val="43137"/>
                    </a:srgbClr>
                  </a:outerShdw>
                </a:effectLst>
              </a:rPr>
              <a:t>Street Flooding Potential</a:t>
            </a:r>
          </a:p>
          <a:p>
            <a:r>
              <a:rPr lang="en-US" sz="2400" dirty="0" smtClean="0"/>
              <a:t>subtitle used to inform key people that minor flooding </a:t>
            </a:r>
            <a:r>
              <a:rPr lang="en-US" sz="2400" u="sng" dirty="0" smtClean="0"/>
              <a:t>may</a:t>
            </a:r>
            <a:r>
              <a:rPr lang="en-US" sz="2400" dirty="0" smtClean="0"/>
              <a:t> occur later in the day affecting </a:t>
            </a:r>
            <a:r>
              <a:rPr lang="en-US" sz="2400" dirty="0"/>
              <a:t>streets, low-lying areas, normally dry gulches, small streams, and recreational trails along small drainage </a:t>
            </a:r>
            <a:r>
              <a:rPr lang="en-US" sz="2400" dirty="0" smtClean="0"/>
              <a:t>channels</a:t>
            </a:r>
          </a:p>
          <a:p>
            <a:r>
              <a:rPr lang="en-US" sz="2400" dirty="0" smtClean="0"/>
              <a:t>the </a:t>
            </a:r>
            <a:r>
              <a:rPr lang="en-US" sz="2400" dirty="0"/>
              <a:t>most common F2P2 </a:t>
            </a:r>
            <a:r>
              <a:rPr lang="en-US" sz="2400" dirty="0" smtClean="0"/>
              <a:t>message issued 30 </a:t>
            </a:r>
            <a:r>
              <a:rPr lang="en-US" sz="2400" dirty="0"/>
              <a:t>to 40 days </a:t>
            </a:r>
            <a:r>
              <a:rPr lang="en-US" sz="2400" dirty="0" smtClean="0"/>
              <a:t>per year on the average</a:t>
            </a:r>
          </a:p>
          <a:p>
            <a:endParaRPr lang="en-US" dirty="0"/>
          </a:p>
        </p:txBody>
      </p:sp>
      <p:sp>
        <p:nvSpPr>
          <p:cNvPr id="7" name="Content Placeholder 6"/>
          <p:cNvSpPr>
            <a:spLocks noGrp="1"/>
          </p:cNvSpPr>
          <p:nvPr>
            <p:ph sz="half" idx="2"/>
          </p:nvPr>
        </p:nvSpPr>
        <p:spPr/>
        <p:txBody>
          <a:bodyPr>
            <a:normAutofit fontScale="92500" lnSpcReduction="20000"/>
          </a:bodyPr>
          <a:lstStyle/>
          <a:p>
            <a:pPr marL="0" indent="0">
              <a:buNone/>
            </a:pPr>
            <a:r>
              <a:rPr lang="en-US" b="1" dirty="0" smtClean="0">
                <a:effectLst>
                  <a:outerShdw blurRad="38100" dist="38100" dir="2700000" algn="tl">
                    <a:srgbClr val="000000">
                      <a:alpha val="43137"/>
                    </a:srgbClr>
                  </a:outerShdw>
                </a:effectLst>
              </a:rPr>
              <a:t>Low Impact Flooding</a:t>
            </a:r>
          </a:p>
          <a:p>
            <a:r>
              <a:rPr lang="en-US" sz="2400" dirty="0" smtClean="0"/>
              <a:t>subtitle used when the threat of minor flooding is likely or </a:t>
            </a:r>
            <a:r>
              <a:rPr lang="en-US" sz="2400" u="sng" dirty="0" smtClean="0"/>
              <a:t>imminent</a:t>
            </a:r>
          </a:p>
          <a:p>
            <a:r>
              <a:rPr lang="en-US" sz="2400" dirty="0" smtClean="0"/>
              <a:t>flooding </a:t>
            </a:r>
            <a:r>
              <a:rPr lang="en-US" sz="2400" dirty="0"/>
              <a:t>will be localized and not </a:t>
            </a:r>
            <a:r>
              <a:rPr lang="en-US" sz="2400" dirty="0" smtClean="0"/>
              <a:t>wide-spread</a:t>
            </a:r>
          </a:p>
          <a:p>
            <a:r>
              <a:rPr lang="en-US" sz="2400" u="sng" dirty="0" smtClean="0"/>
              <a:t>not</a:t>
            </a:r>
            <a:r>
              <a:rPr lang="en-US" sz="2400" dirty="0" smtClean="0"/>
              <a:t> </a:t>
            </a:r>
            <a:r>
              <a:rPr lang="en-US" sz="2400" dirty="0"/>
              <a:t>generally considered </a:t>
            </a:r>
            <a:r>
              <a:rPr lang="en-US" sz="2400" dirty="0" smtClean="0"/>
              <a:t>life-threatening</a:t>
            </a:r>
          </a:p>
          <a:p>
            <a:endParaRPr lang="en-US" sz="2400" dirty="0" smtClean="0"/>
          </a:p>
          <a:p>
            <a:pPr marL="0" indent="0">
              <a:buNone/>
            </a:pPr>
            <a:r>
              <a:rPr lang="en-US" sz="2400" dirty="0" smtClean="0">
                <a:solidFill>
                  <a:srgbClr val="FF0000"/>
                </a:solidFill>
                <a:effectLst>
                  <a:outerShdw blurRad="38100" dist="38100" dir="2700000" algn="tl">
                    <a:srgbClr val="000000">
                      <a:alpha val="43137"/>
                    </a:srgbClr>
                  </a:outerShdw>
                </a:effectLst>
              </a:rPr>
              <a:t>CAVEAT:</a:t>
            </a:r>
            <a:r>
              <a:rPr lang="en-US" sz="2400" dirty="0" smtClean="0"/>
              <a:t>  </a:t>
            </a:r>
            <a:r>
              <a:rPr lang="en-US" sz="2400" i="1" dirty="0" smtClean="0">
                <a:effectLst>
                  <a:outerShdw blurRad="38100" dist="38100" dir="2700000" algn="tl">
                    <a:srgbClr val="000000">
                      <a:alpha val="43137"/>
                    </a:srgbClr>
                  </a:outerShdw>
                </a:effectLst>
              </a:rPr>
              <a:t>Fast </a:t>
            </a:r>
            <a:r>
              <a:rPr lang="en-US" sz="2400" i="1" dirty="0">
                <a:effectLst>
                  <a:outerShdw blurRad="38100" dist="38100" dir="2700000" algn="tl">
                    <a:srgbClr val="000000">
                      <a:alpha val="43137"/>
                    </a:srgbClr>
                  </a:outerShdw>
                </a:effectLst>
              </a:rPr>
              <a:t>moving water even at relatively shallow depths </a:t>
            </a:r>
            <a:r>
              <a:rPr lang="en-US" sz="2400" i="1" dirty="0" smtClean="0">
                <a:effectLst>
                  <a:outerShdw blurRad="38100" dist="38100" dir="2700000" algn="tl">
                    <a:srgbClr val="000000">
                      <a:alpha val="43137"/>
                    </a:srgbClr>
                  </a:outerShdw>
                </a:effectLst>
              </a:rPr>
              <a:t>should </a:t>
            </a:r>
            <a:r>
              <a:rPr lang="en-US" sz="2400" i="1" dirty="0">
                <a:effectLst>
                  <a:outerShdw blurRad="38100" dist="38100" dir="2700000" algn="tl">
                    <a:srgbClr val="000000">
                      <a:alpha val="43137"/>
                    </a:srgbClr>
                  </a:outerShdw>
                </a:effectLst>
              </a:rPr>
              <a:t>always be considered dangerous, particularly along rivers, </a:t>
            </a:r>
            <a:r>
              <a:rPr lang="en-US" sz="2400" i="1" dirty="0" smtClean="0">
                <a:effectLst>
                  <a:outerShdw blurRad="38100" dist="38100" dir="2700000" algn="tl">
                    <a:srgbClr val="000000">
                      <a:alpha val="43137"/>
                    </a:srgbClr>
                  </a:outerShdw>
                </a:effectLst>
              </a:rPr>
              <a:t>streams </a:t>
            </a:r>
            <a:r>
              <a:rPr lang="en-US" sz="2400" i="1" dirty="0">
                <a:effectLst>
                  <a:outerShdw blurRad="38100" dist="38100" dir="2700000" algn="tl">
                    <a:srgbClr val="000000">
                      <a:alpha val="43137"/>
                    </a:srgbClr>
                  </a:outerShdw>
                </a:effectLst>
              </a:rPr>
              <a:t>and normally dry </a:t>
            </a:r>
            <a:r>
              <a:rPr lang="en-US" sz="2400" i="1" dirty="0" smtClean="0">
                <a:effectLst>
                  <a:outerShdw blurRad="38100" dist="38100" dir="2700000" algn="tl">
                    <a:srgbClr val="000000">
                      <a:alpha val="43137"/>
                    </a:srgbClr>
                  </a:outerShdw>
                </a:effectLst>
              </a:rPr>
              <a:t>gulches.</a:t>
            </a:r>
            <a:endParaRPr lang="en-US" sz="2400" i="1" dirty="0">
              <a:effectLst>
                <a:outerShdw blurRad="38100" dist="38100" dir="2700000" algn="tl">
                  <a:srgbClr val="000000">
                    <a:alpha val="43137"/>
                  </a:srgbClr>
                </a:outerShdw>
              </a:effectLst>
            </a:endParaRPr>
          </a:p>
          <a:p>
            <a:pPr marL="0" indent="0">
              <a:buNone/>
            </a:pPr>
            <a:endParaRPr lang="en-US" sz="2400" dirty="0" smtClean="0"/>
          </a:p>
          <a:p>
            <a:endParaRPr lang="en-US" sz="2600" u="sng"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12</a:t>
            </a:fld>
            <a:endParaRPr lang="en-US"/>
          </a:p>
        </p:txBody>
      </p:sp>
      <p:sp>
        <p:nvSpPr>
          <p:cNvPr id="8" name="TextBox 7"/>
          <p:cNvSpPr txBox="1"/>
          <p:nvPr/>
        </p:nvSpPr>
        <p:spPr>
          <a:xfrm>
            <a:off x="1219200" y="6286971"/>
            <a:ext cx="2438400" cy="461665"/>
          </a:xfrm>
          <a:prstGeom prst="rect">
            <a:avLst/>
          </a:prstGeom>
          <a:solidFill>
            <a:srgbClr val="FFFF00"/>
          </a:solidFill>
        </p:spPr>
        <p:txBody>
          <a:bodyPr wrap="square" rtlCol="0">
            <a:spAutoFit/>
          </a:bodyPr>
          <a:lstStyle/>
          <a:p>
            <a:pPr algn="ctr"/>
            <a:r>
              <a:rPr lang="en-US" sz="2400" dirty="0" smtClean="0">
                <a:effectLst>
                  <a:outerShdw blurRad="38100" dist="38100" dir="2700000" algn="tl">
                    <a:srgbClr val="000000">
                      <a:alpha val="43137"/>
                    </a:srgbClr>
                  </a:outerShdw>
                </a:effectLst>
              </a:rPr>
              <a:t>Potential Threat</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5433950" y="6284510"/>
            <a:ext cx="2438400" cy="461665"/>
          </a:xfrm>
          <a:prstGeom prst="rect">
            <a:avLst/>
          </a:prstGeom>
          <a:solidFill>
            <a:srgbClr val="FF0000"/>
          </a:solid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rPr>
              <a:t>Imminent Threat</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2875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chemeClr val="tx2"/>
                </a:solidFill>
                <a:effectLst>
                  <a:outerShdw blurRad="38100" dist="38100" dir="2700000" algn="tl">
                    <a:srgbClr val="000000">
                      <a:alpha val="43137"/>
                    </a:srgbClr>
                  </a:outerShdw>
                </a:effectLst>
              </a:rPr>
              <a:t>MESSAGE 2 &amp; MESSAGE 3</a:t>
            </a:r>
            <a:endParaRPr lang="en-US" b="1" dirty="0">
              <a:solidFill>
                <a:schemeClr val="tx2"/>
              </a:solidFill>
              <a:effectLst>
                <a:outerShdw blurRad="38100" dist="38100" dir="2700000" algn="tl">
                  <a:srgbClr val="000000">
                    <a:alpha val="43137"/>
                  </a:srgbClr>
                </a:outerShdw>
              </a:effectLst>
            </a:endParaRPr>
          </a:p>
        </p:txBody>
      </p:sp>
      <p:sp>
        <p:nvSpPr>
          <p:cNvPr id="6" name="Content Placeholder 5"/>
          <p:cNvSpPr>
            <a:spLocks noGrp="1"/>
          </p:cNvSpPr>
          <p:nvPr>
            <p:ph sz="half" idx="1"/>
          </p:nvPr>
        </p:nvSpPr>
        <p:spPr/>
        <p:txBody>
          <a:bodyPr>
            <a:normAutofit fontScale="92500"/>
          </a:bodyPr>
          <a:lstStyle/>
          <a:p>
            <a:pPr marL="0" indent="0">
              <a:buNone/>
            </a:pPr>
            <a:r>
              <a:rPr lang="en-US" b="1" dirty="0">
                <a:effectLst>
                  <a:outerShdw blurRad="38100" dist="38100" dir="2700000" algn="tl">
                    <a:srgbClr val="000000">
                      <a:alpha val="43137"/>
                    </a:srgbClr>
                  </a:outerShdw>
                </a:effectLst>
              </a:rPr>
              <a:t>F</a:t>
            </a:r>
            <a:r>
              <a:rPr lang="en-US" b="1" dirty="0" smtClean="0">
                <a:effectLst>
                  <a:outerShdw blurRad="38100" dist="38100" dir="2700000" algn="tl">
                    <a:srgbClr val="000000">
                      <a:alpha val="43137"/>
                    </a:srgbClr>
                  </a:outerShdw>
                </a:effectLst>
              </a:rPr>
              <a:t>lash Flood Watch</a:t>
            </a:r>
          </a:p>
          <a:p>
            <a:r>
              <a:rPr lang="en-US" sz="2400" dirty="0" smtClean="0"/>
              <a:t>subtitle used with MESSAGE </a:t>
            </a:r>
            <a:r>
              <a:rPr lang="en-US" sz="2400" dirty="0"/>
              <a:t>2 to notify key people </a:t>
            </a:r>
            <a:r>
              <a:rPr lang="en-US" sz="2400" dirty="0" smtClean="0"/>
              <a:t>that the NWS has issued a flash flood watch indicating that a life-threating flash flood may occur later in the day</a:t>
            </a:r>
          </a:p>
          <a:p>
            <a:r>
              <a:rPr lang="en-US" sz="2400" dirty="0" smtClean="0"/>
              <a:t>significant </a:t>
            </a:r>
            <a:r>
              <a:rPr lang="en-US" sz="2400" dirty="0"/>
              <a:t>stream flooding and property damage is possible should storms </a:t>
            </a:r>
            <a:r>
              <a:rPr lang="en-US" sz="2400" dirty="0" smtClean="0"/>
              <a:t>develop</a:t>
            </a:r>
          </a:p>
          <a:p>
            <a:r>
              <a:rPr lang="en-US" sz="2400" dirty="0" smtClean="0"/>
              <a:t>any additional </a:t>
            </a:r>
            <a:r>
              <a:rPr lang="en-US" sz="2400" dirty="0"/>
              <a:t>information available </a:t>
            </a:r>
            <a:r>
              <a:rPr lang="en-US" sz="2400" dirty="0" smtClean="0"/>
              <a:t>will be added</a:t>
            </a:r>
            <a:r>
              <a:rPr lang="en-US" sz="2400" dirty="0" smtClean="0">
                <a:solidFill>
                  <a:prstClr val="black"/>
                </a:solidFill>
              </a:rPr>
              <a:t> </a:t>
            </a:r>
            <a:endParaRPr lang="en-US" sz="2400" dirty="0">
              <a:solidFill>
                <a:prstClr val="black"/>
              </a:solidFill>
            </a:endParaRPr>
          </a:p>
        </p:txBody>
      </p:sp>
      <p:sp>
        <p:nvSpPr>
          <p:cNvPr id="7" name="Content Placeholder 6"/>
          <p:cNvSpPr>
            <a:spLocks noGrp="1"/>
          </p:cNvSpPr>
          <p:nvPr>
            <p:ph sz="half" idx="2"/>
          </p:nvPr>
        </p:nvSpPr>
        <p:spPr/>
        <p:txBody>
          <a:bodyPr>
            <a:normAutofit fontScale="92500"/>
          </a:bodyPr>
          <a:lstStyle/>
          <a:p>
            <a:pPr marL="0" indent="0">
              <a:buNone/>
            </a:pPr>
            <a:r>
              <a:rPr lang="en-US" b="1" dirty="0" smtClean="0">
                <a:effectLst>
                  <a:outerShdw blurRad="38100" dist="38100" dir="2700000" algn="tl">
                    <a:srgbClr val="000000">
                      <a:alpha val="43137"/>
                    </a:srgbClr>
                  </a:outerShdw>
                </a:effectLst>
              </a:rPr>
              <a:t>Flash Flood Warning</a:t>
            </a:r>
          </a:p>
          <a:p>
            <a:r>
              <a:rPr lang="en-US" sz="2400" dirty="0" smtClean="0"/>
              <a:t>subtitle used with MESSAGE 3 </a:t>
            </a:r>
            <a:r>
              <a:rPr lang="en-US" sz="2400" dirty="0"/>
              <a:t>to notify key people that the NWS has issued a flash flood </a:t>
            </a:r>
            <a:r>
              <a:rPr lang="en-US" sz="2400" dirty="0" smtClean="0"/>
              <a:t>warning   indicating </a:t>
            </a:r>
            <a:r>
              <a:rPr lang="en-US" sz="2400" dirty="0"/>
              <a:t>that a life-threating flash flood </a:t>
            </a:r>
            <a:r>
              <a:rPr lang="en-US" sz="2400" dirty="0" smtClean="0"/>
              <a:t>is imminent or occurring</a:t>
            </a:r>
          </a:p>
          <a:p>
            <a:r>
              <a:rPr lang="en-US" sz="2400" dirty="0"/>
              <a:t>significant stream flooding and property damage is </a:t>
            </a:r>
            <a:r>
              <a:rPr lang="en-US" sz="2400" dirty="0" smtClean="0"/>
              <a:t>likely</a:t>
            </a:r>
          </a:p>
          <a:p>
            <a:r>
              <a:rPr lang="en-US" sz="2400" dirty="0" smtClean="0"/>
              <a:t>PMS may issue this MESSAGE on their own if circumstances warrant</a:t>
            </a:r>
            <a:endParaRPr lang="en-US" sz="2400" dirty="0"/>
          </a:p>
          <a:p>
            <a:endParaRPr lang="en-US" sz="2400" i="1" dirty="0">
              <a:effectLst>
                <a:outerShdw blurRad="38100" dist="38100" dir="2700000" algn="tl">
                  <a:srgbClr val="000000">
                    <a:alpha val="43137"/>
                  </a:srgbClr>
                </a:outerShdw>
              </a:effectLst>
            </a:endParaRPr>
          </a:p>
          <a:p>
            <a:pPr marL="0" indent="0">
              <a:buNone/>
            </a:pPr>
            <a:endParaRPr lang="en-US" sz="2400" dirty="0" smtClean="0"/>
          </a:p>
          <a:p>
            <a:endParaRPr lang="en-US" sz="2600" u="sng"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13</a:t>
            </a:fld>
            <a:endParaRPr lang="en-US"/>
          </a:p>
        </p:txBody>
      </p:sp>
      <p:sp>
        <p:nvSpPr>
          <p:cNvPr id="8" name="TextBox 7"/>
          <p:cNvSpPr txBox="1"/>
          <p:nvPr/>
        </p:nvSpPr>
        <p:spPr>
          <a:xfrm>
            <a:off x="1219200" y="6286971"/>
            <a:ext cx="2438400" cy="461665"/>
          </a:xfrm>
          <a:prstGeom prst="rect">
            <a:avLst/>
          </a:prstGeom>
          <a:solidFill>
            <a:srgbClr val="FFFF00"/>
          </a:solidFill>
        </p:spPr>
        <p:txBody>
          <a:bodyPr wrap="square" rtlCol="0">
            <a:spAutoFit/>
          </a:bodyPr>
          <a:lstStyle/>
          <a:p>
            <a:pPr algn="ctr"/>
            <a:r>
              <a:rPr lang="en-US" sz="2400" dirty="0" smtClean="0">
                <a:effectLst>
                  <a:outerShdw blurRad="38100" dist="38100" dir="2700000" algn="tl">
                    <a:srgbClr val="000000">
                      <a:alpha val="43137"/>
                    </a:srgbClr>
                  </a:outerShdw>
                </a:effectLst>
              </a:rPr>
              <a:t>Potential Threat</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5433950" y="6284510"/>
            <a:ext cx="2438400" cy="461665"/>
          </a:xfrm>
          <a:prstGeom prst="rect">
            <a:avLst/>
          </a:prstGeom>
          <a:solidFill>
            <a:srgbClr val="FF0000"/>
          </a:solid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rPr>
              <a:t>Imminent Threat</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4850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b="1" dirty="0" smtClean="0">
                <a:solidFill>
                  <a:schemeClr val="tx2"/>
                </a:solidFill>
                <a:effectLst>
                  <a:outerShdw blurRad="38100" dist="38100" dir="2700000" algn="tl">
                    <a:srgbClr val="C0C0C0"/>
                  </a:outerShdw>
                </a:effectLst>
              </a:rPr>
              <a:t>MESSAGE 4</a:t>
            </a:r>
            <a:endParaRPr lang="en-US" b="1" dirty="0">
              <a:solidFill>
                <a:schemeClr val="tx2"/>
              </a:solidFill>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pPr marL="0" indent="0" algn="ctr">
              <a:buNone/>
            </a:pPr>
            <a:r>
              <a:rPr lang="en-US" b="1" dirty="0" smtClean="0">
                <a:effectLst>
                  <a:outerShdw blurRad="38100" dist="38100" dir="2700000" algn="tl">
                    <a:srgbClr val="000000">
                      <a:alpha val="43137"/>
                    </a:srgbClr>
                  </a:outerShdw>
                </a:effectLst>
              </a:rPr>
              <a:t>All Clear</a:t>
            </a:r>
          </a:p>
          <a:p>
            <a:r>
              <a:rPr lang="en-US" sz="2800" dirty="0" smtClean="0"/>
              <a:t>notification that the flood threat has ended early</a:t>
            </a:r>
          </a:p>
          <a:p>
            <a:r>
              <a:rPr lang="en-US" sz="2800" dirty="0"/>
              <a:t>issued </a:t>
            </a:r>
            <a:r>
              <a:rPr lang="en-US" sz="2800" dirty="0" smtClean="0"/>
              <a:t>after </a:t>
            </a:r>
            <a:r>
              <a:rPr lang="en-US" sz="2800" dirty="0"/>
              <a:t>consultation with NWS and other entities involved with direct </a:t>
            </a:r>
            <a:r>
              <a:rPr lang="en-US" sz="2800" dirty="0" smtClean="0"/>
              <a:t>PMS communications</a:t>
            </a:r>
          </a:p>
          <a:p>
            <a:r>
              <a:rPr lang="en-US" sz="2800" dirty="0"/>
              <a:t>PMS will </a:t>
            </a:r>
            <a:r>
              <a:rPr lang="en-US" sz="2800" u="sng" dirty="0"/>
              <a:t>not</a:t>
            </a:r>
            <a:r>
              <a:rPr lang="en-US" sz="2800" dirty="0"/>
              <a:t> issue </a:t>
            </a:r>
            <a:r>
              <a:rPr lang="en-US" sz="2800" dirty="0" smtClean="0"/>
              <a:t>this when a </a:t>
            </a:r>
            <a:r>
              <a:rPr lang="en-US" sz="2800" dirty="0"/>
              <a:t>current </a:t>
            </a:r>
            <a:r>
              <a:rPr lang="en-US" sz="2800" dirty="0" smtClean="0"/>
              <a:t>MESSAGE </a:t>
            </a:r>
            <a:r>
              <a:rPr lang="en-US" sz="2800" dirty="0"/>
              <a:t>is allowed to </a:t>
            </a:r>
            <a:r>
              <a:rPr lang="en-US" sz="2800" dirty="0" smtClean="0"/>
              <a:t>expire</a:t>
            </a:r>
            <a:endParaRPr lang="en-US" sz="2800" dirty="0"/>
          </a:p>
        </p:txBody>
      </p:sp>
      <p:sp>
        <p:nvSpPr>
          <p:cNvPr id="2" name="Slide Number Placeholder 1"/>
          <p:cNvSpPr>
            <a:spLocks noGrp="1"/>
          </p:cNvSpPr>
          <p:nvPr>
            <p:ph type="sldNum" sz="quarter" idx="12"/>
          </p:nvPr>
        </p:nvSpPr>
        <p:spPr/>
        <p:txBody>
          <a:bodyPr/>
          <a:lstStyle/>
          <a:p>
            <a:fld id="{C74F5D91-5859-4A81-A93E-453226F5EE50}" type="slidenum">
              <a:rPr lang="en-US" smtClean="0"/>
              <a:pPr/>
              <a:t>14</a:t>
            </a:fld>
            <a:endParaRPr lang="en-US"/>
          </a:p>
        </p:txBody>
      </p:sp>
    </p:spTree>
    <p:extLst>
      <p:ext uri="{BB962C8B-B14F-4D97-AF65-F5344CB8AC3E}">
        <p14:creationId xmlns:p14="http://schemas.microsoft.com/office/powerpoint/2010/main" val="748008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dirty="0" smtClean="0">
                <a:solidFill>
                  <a:srgbClr val="002060"/>
                </a:solidFill>
                <a:effectLst>
                  <a:outerShdw blurRad="38100" dist="38100" dir="2700000" algn="tl">
                    <a:srgbClr val="C0C0C0"/>
                  </a:outerShdw>
                </a:effectLst>
              </a:rPr>
              <a:t>F2P2 products</a:t>
            </a:r>
            <a:endParaRPr lang="en-US" dirty="0">
              <a:solidFill>
                <a:srgbClr val="002060"/>
              </a:solidFill>
              <a:effectLst>
                <a:outerShdw blurRad="38100" dist="38100" dir="2700000" algn="tl">
                  <a:srgbClr val="C0C0C0"/>
                </a:outerShdw>
              </a:effectLst>
            </a:endParaRPr>
          </a:p>
        </p:txBody>
      </p:sp>
      <p:sp>
        <p:nvSpPr>
          <p:cNvPr id="2" name="Text Placeholder 1"/>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15</a:t>
            </a:fld>
            <a:endParaRPr lang="en-US"/>
          </a:p>
        </p:txBody>
      </p:sp>
      <p:pic>
        <p:nvPicPr>
          <p:cNvPr id="8"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55747"/>
          <a:stretch/>
        </p:blipFill>
        <p:spPr bwMode="auto">
          <a:xfrm>
            <a:off x="742423" y="1628083"/>
            <a:ext cx="5163077" cy="279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29673" y="3115571"/>
            <a:ext cx="2441615"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026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Daily Outlooks &amp; Message Status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16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7696200" cy="453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6681850" y="1941893"/>
            <a:ext cx="2286000" cy="5608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HPO by 11 AM daily</a:t>
            </a:r>
            <a:endParaRPr lang="en-US" b="1" dirty="0">
              <a:effectLst>
                <a:outerShdw blurRad="38100" dist="38100" dir="2700000" algn="tl">
                  <a:srgbClr val="000000">
                    <a:alpha val="43137"/>
                  </a:srgbClr>
                </a:outerShdw>
              </a:effectLst>
            </a:endParaRPr>
          </a:p>
        </p:txBody>
      </p:sp>
      <p:sp>
        <p:nvSpPr>
          <p:cNvPr id="5" name="Down Arrow 4"/>
          <p:cNvSpPr/>
          <p:nvPr/>
        </p:nvSpPr>
        <p:spPr>
          <a:xfrm>
            <a:off x="533400" y="58541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07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HPO continued…</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17</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058025" cy="455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Right Arrow 4"/>
          <p:cNvSpPr/>
          <p:nvPr/>
        </p:nvSpPr>
        <p:spPr>
          <a:xfrm>
            <a:off x="838200" y="668975"/>
            <a:ext cx="72390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Lower part of previous slide</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410200"/>
            <a:ext cx="5829300" cy="125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Curved Connector 12"/>
          <p:cNvCxnSpPr/>
          <p:nvPr/>
        </p:nvCxnSpPr>
        <p:spPr>
          <a:xfrm rot="5400000">
            <a:off x="152400" y="4114800"/>
            <a:ext cx="1752600" cy="838200"/>
          </a:xfrm>
          <a:prstGeom prst="curvedConnector3">
            <a:avLst>
              <a:gd name="adj1" fmla="val -14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48200" y="5867400"/>
            <a:ext cx="3657600" cy="738664"/>
          </a:xfrm>
          <a:prstGeom prst="rect">
            <a:avLst/>
          </a:prstGeom>
          <a:solidFill>
            <a:srgbClr val="FFFF00"/>
          </a:solidFill>
        </p:spPr>
        <p:txBody>
          <a:bodyPr wrap="square" rtlCol="0">
            <a:spAutoFit/>
          </a:bodyPr>
          <a:lstStyle/>
          <a:p>
            <a:r>
              <a:rPr lang="en-US" sz="1400" dirty="0" smtClean="0"/>
              <a:t>A short text jurisdiction-specific version of the HPO is available via UDFCD’s email subscription service described later in this document. </a:t>
            </a:r>
            <a:endParaRPr lang="en-US" sz="1400" dirty="0"/>
          </a:p>
        </p:txBody>
      </p:sp>
    </p:spTree>
    <p:extLst>
      <p:ext uri="{BB962C8B-B14F-4D97-AF65-F5344CB8AC3E}">
        <p14:creationId xmlns:p14="http://schemas.microsoft.com/office/powerpoint/2010/main" val="2858099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effectLst>
                  <a:outerShdw blurRad="38100" dist="38100" dir="2700000" algn="tl">
                    <a:srgbClr val="000000">
                      <a:alpha val="43137"/>
                    </a:srgbClr>
                  </a:outerShdw>
                </a:effectLst>
              </a:rPr>
              <a:t>Daily Outlooks &amp; Message Status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18</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1"/>
          <a:stretch/>
        </p:blipFill>
        <p:spPr bwMode="auto">
          <a:xfrm>
            <a:off x="457200" y="1600200"/>
            <a:ext cx="6759657"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5755575" y="1882518"/>
            <a:ext cx="2931225" cy="5608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IMS format similar to HPO</a:t>
            </a:r>
            <a:endParaRPr lang="en-US" b="1" dirty="0">
              <a:effectLst>
                <a:outerShdw blurRad="38100" dist="38100" dir="2700000" algn="tl">
                  <a:srgbClr val="000000">
                    <a:alpha val="43137"/>
                  </a:srgbClr>
                </a:outerShdw>
              </a:effectLst>
            </a:endParaRPr>
          </a:p>
        </p:txBody>
      </p:sp>
      <p:sp>
        <p:nvSpPr>
          <p:cNvPr id="5" name="Down Arrow 4"/>
          <p:cNvSpPr/>
          <p:nvPr/>
        </p:nvSpPr>
        <p:spPr>
          <a:xfrm>
            <a:off x="457200" y="58668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325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IMS continued…</a:t>
            </a:r>
            <a:endParaRPr lang="en-US" dirty="0">
              <a:solidFill>
                <a:schemeClr val="tx2"/>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C74F5D91-5859-4A81-A93E-453226F5EE50}" type="slidenum">
              <a:rPr lang="en-US" smtClean="0"/>
              <a:pPr/>
              <a:t>19</a:t>
            </a:fld>
            <a:endParaRPr lang="en-US"/>
          </a:p>
        </p:txBody>
      </p:sp>
      <p:sp>
        <p:nvSpPr>
          <p:cNvPr id="5" name="Left-Right Arrow 4"/>
          <p:cNvSpPr/>
          <p:nvPr/>
        </p:nvSpPr>
        <p:spPr>
          <a:xfrm>
            <a:off x="838200" y="1143000"/>
            <a:ext cx="72390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Lower part of previous slide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59" y="1828800"/>
            <a:ext cx="709634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490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629325"/>
            <a:ext cx="8274990" cy="5695275"/>
          </a:xfrm>
          <a:prstGeom prst="rect">
            <a:avLst/>
          </a:prstGeom>
        </p:spPr>
      </p:pic>
      <p:sp>
        <p:nvSpPr>
          <p:cNvPr id="5" name="TextBox 4"/>
          <p:cNvSpPr txBox="1"/>
          <p:nvPr/>
        </p:nvSpPr>
        <p:spPr>
          <a:xfrm>
            <a:off x="65763" y="136636"/>
            <a:ext cx="2372637" cy="369332"/>
          </a:xfrm>
          <a:prstGeom prst="rect">
            <a:avLst/>
          </a:prstGeom>
          <a:noFill/>
        </p:spPr>
        <p:txBody>
          <a:bodyPr wrap="none" rtlCol="0">
            <a:spAutoFit/>
          </a:bodyPr>
          <a:lstStyle/>
          <a:p>
            <a:r>
              <a:rPr lang="en-US" dirty="0" smtClean="0">
                <a:hlinkClick r:id="rId3"/>
              </a:rPr>
              <a:t>http://alert5.udfcd.org</a:t>
            </a:r>
            <a:endParaRPr lang="en-US" dirty="0"/>
          </a:p>
        </p:txBody>
      </p:sp>
      <p:sp>
        <p:nvSpPr>
          <p:cNvPr id="6" name="Left Arrow 5"/>
          <p:cNvSpPr/>
          <p:nvPr/>
        </p:nvSpPr>
        <p:spPr>
          <a:xfrm>
            <a:off x="2362200" y="76200"/>
            <a:ext cx="6607626" cy="5608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All key UDFCD-supported websites can be found by starting here.</a:t>
            </a:r>
            <a:endParaRPr lang="en-US" dirty="0">
              <a:effectLst>
                <a:outerShdw blurRad="38100" dist="38100" dir="2700000" algn="tl">
                  <a:srgbClr val="000000">
                    <a:alpha val="43137"/>
                  </a:srgbClr>
                </a:outerShdw>
              </a:effectLst>
            </a:endParaRPr>
          </a:p>
        </p:txBody>
      </p:sp>
      <p:sp>
        <p:nvSpPr>
          <p:cNvPr id="7" name="TextBox 6"/>
          <p:cNvSpPr txBox="1"/>
          <p:nvPr/>
        </p:nvSpPr>
        <p:spPr>
          <a:xfrm>
            <a:off x="6530987" y="4266425"/>
            <a:ext cx="2442468" cy="646331"/>
          </a:xfrm>
          <a:prstGeom prst="rect">
            <a:avLst/>
          </a:prstGeom>
          <a:solidFill>
            <a:srgbClr val="FFFF00"/>
          </a:solidFill>
        </p:spPr>
        <p:txBody>
          <a:bodyPr wrap="square" rtlCol="0">
            <a:spAutoFit/>
          </a:bodyPr>
          <a:lstStyle/>
          <a:p>
            <a:r>
              <a:rPr lang="en-US" dirty="0"/>
              <a:t>O</a:t>
            </a:r>
            <a:r>
              <a:rPr lang="en-US" dirty="0" smtClean="0"/>
              <a:t>ld ‘alert5’ website is still available (see p.3)</a:t>
            </a:r>
            <a:endParaRPr lang="en-US" dirty="0"/>
          </a:p>
        </p:txBody>
      </p:sp>
      <p:cxnSp>
        <p:nvCxnSpPr>
          <p:cNvPr id="8" name="Straight Arrow Connector 7"/>
          <p:cNvCxnSpPr/>
          <p:nvPr/>
        </p:nvCxnSpPr>
        <p:spPr>
          <a:xfrm flipH="1">
            <a:off x="5588000" y="4912756"/>
            <a:ext cx="942987" cy="2434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3864" y="4940518"/>
            <a:ext cx="3287036" cy="1815882"/>
          </a:xfrm>
          <a:prstGeom prst="rect">
            <a:avLst/>
          </a:prstGeom>
          <a:solidFill>
            <a:srgbClr val="FFFF00"/>
          </a:solidFill>
        </p:spPr>
        <p:txBody>
          <a:bodyPr wrap="square" rtlCol="0">
            <a:spAutoFit/>
          </a:bodyPr>
          <a:lstStyle/>
          <a:p>
            <a:r>
              <a:rPr lang="en-US" sz="1600" i="1" dirty="0" smtClean="0">
                <a:solidFill>
                  <a:srgbClr val="FF0000"/>
                </a:solidFill>
                <a:effectLst>
                  <a:outerShdw blurRad="38100" dist="38100" dir="2700000" algn="tl">
                    <a:srgbClr val="000000">
                      <a:alpha val="43137"/>
                    </a:srgbClr>
                  </a:outerShdw>
                </a:effectLst>
              </a:rPr>
              <a:t>The </a:t>
            </a:r>
            <a:r>
              <a:rPr lang="en-US" sz="1600" i="1" dirty="0">
                <a:solidFill>
                  <a:srgbClr val="FF0000"/>
                </a:solidFill>
                <a:effectLst>
                  <a:outerShdw blurRad="38100" dist="38100" dir="2700000" algn="tl">
                    <a:srgbClr val="000000">
                      <a:alpha val="43137"/>
                    </a:srgbClr>
                  </a:outerShdw>
                </a:effectLst>
              </a:rPr>
              <a:t>‘</a:t>
            </a:r>
            <a:r>
              <a:rPr lang="en-US" sz="1600" i="1" dirty="0">
                <a:solidFill>
                  <a:srgbClr val="FF0000"/>
                </a:solidFill>
                <a:effectLst>
                  <a:outerShdw blurRad="38100" dist="38100" dir="2700000" algn="tl">
                    <a:srgbClr val="000000">
                      <a:alpha val="43137"/>
                    </a:srgbClr>
                  </a:outerShdw>
                </a:effectLst>
                <a:hlinkClick r:id="rId3"/>
              </a:rPr>
              <a:t>alert5</a:t>
            </a:r>
            <a:r>
              <a:rPr lang="en-US" sz="1600" i="1" dirty="0">
                <a:solidFill>
                  <a:srgbClr val="FF0000"/>
                </a:solidFill>
                <a:effectLst>
                  <a:outerShdw blurRad="38100" dist="38100" dir="2700000" algn="tl">
                    <a:srgbClr val="000000">
                      <a:alpha val="43137"/>
                    </a:srgbClr>
                  </a:outerShdw>
                </a:effectLst>
              </a:rPr>
              <a:t>’ webpage </a:t>
            </a:r>
            <a:r>
              <a:rPr lang="en-US" sz="1600" i="1" dirty="0" smtClean="0">
                <a:solidFill>
                  <a:srgbClr val="FF0000"/>
                </a:solidFill>
                <a:effectLst>
                  <a:outerShdw blurRad="38100" dist="38100" dir="2700000" algn="tl">
                    <a:srgbClr val="000000">
                      <a:alpha val="43137"/>
                    </a:srgbClr>
                  </a:outerShdw>
                </a:effectLst>
              </a:rPr>
              <a:t>shown here is the recommended starting page for finding all other webpages and products supported by UDFCD. This webpage is not intended for  general public use, so please do not link this URL to any public webpages.  </a:t>
            </a:r>
            <a:endParaRPr lang="en-US" sz="1600" i="1" dirty="0">
              <a:solidFill>
                <a:srgbClr val="FF00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2</a:t>
            </a:fld>
            <a:endParaRPr lang="en-US"/>
          </a:p>
        </p:txBody>
      </p:sp>
      <p:sp>
        <p:nvSpPr>
          <p:cNvPr id="10" name="TextBox 9"/>
          <p:cNvSpPr txBox="1"/>
          <p:nvPr/>
        </p:nvSpPr>
        <p:spPr>
          <a:xfrm>
            <a:off x="6200787" y="5879325"/>
            <a:ext cx="2442468" cy="369332"/>
          </a:xfrm>
          <a:prstGeom prst="rect">
            <a:avLst/>
          </a:prstGeom>
          <a:solidFill>
            <a:srgbClr val="FFFF00"/>
          </a:solidFill>
        </p:spPr>
        <p:txBody>
          <a:bodyPr wrap="square" rtlCol="0">
            <a:spAutoFit/>
          </a:bodyPr>
          <a:lstStyle/>
          <a:p>
            <a:r>
              <a:rPr lang="en-US" dirty="0" smtClean="0"/>
              <a:t>Public website (see p.4)</a:t>
            </a:r>
            <a:endParaRPr lang="en-US" dirty="0"/>
          </a:p>
        </p:txBody>
      </p:sp>
      <p:cxnSp>
        <p:nvCxnSpPr>
          <p:cNvPr id="11" name="Straight Arrow Connector 10"/>
          <p:cNvCxnSpPr/>
          <p:nvPr/>
        </p:nvCxnSpPr>
        <p:spPr>
          <a:xfrm flipH="1" flipV="1">
            <a:off x="5562600" y="5397500"/>
            <a:ext cx="638188" cy="4818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115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90600"/>
            <a:ext cx="6581775"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A more </a:t>
            </a:r>
            <a:r>
              <a:rPr lang="en-US" dirty="0">
                <a:solidFill>
                  <a:schemeClr val="tx2"/>
                </a:solidFill>
                <a:effectLst>
                  <a:outerShdw blurRad="38100" dist="38100" dir="2700000" algn="tl">
                    <a:srgbClr val="000000">
                      <a:alpha val="43137"/>
                    </a:srgbClr>
                  </a:outerShdw>
                </a:effectLst>
              </a:rPr>
              <a:t>d</a:t>
            </a:r>
            <a:r>
              <a:rPr lang="en-US" dirty="0" smtClean="0">
                <a:solidFill>
                  <a:schemeClr val="tx2"/>
                </a:solidFill>
                <a:effectLst>
                  <a:outerShdw blurRad="38100" dist="38100" dir="2700000" algn="tl">
                    <a:srgbClr val="000000">
                      <a:alpha val="43137"/>
                    </a:srgbClr>
                  </a:outerShdw>
                </a:effectLst>
              </a:rPr>
              <a:t>etailed QPF</a:t>
            </a:r>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20</a:t>
            </a:fld>
            <a:endParaRPr lang="en-US"/>
          </a:p>
        </p:txBody>
      </p:sp>
      <p:sp>
        <p:nvSpPr>
          <p:cNvPr id="6" name="Left Arrow 5"/>
          <p:cNvSpPr/>
          <p:nvPr/>
        </p:nvSpPr>
        <p:spPr>
          <a:xfrm>
            <a:off x="6465125" y="1090550"/>
            <a:ext cx="2626425" cy="10130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issued when &gt;1.5” is possible in 1hr or less</a:t>
            </a:r>
            <a:endParaRPr lang="en-US" b="1" dirty="0">
              <a:effectLst>
                <a:outerShdw blurRad="38100" dist="38100" dir="2700000" algn="tl">
                  <a:srgbClr val="000000">
                    <a:alpha val="43137"/>
                  </a:srgbClr>
                </a:outerShdw>
              </a:effectLst>
            </a:endParaRPr>
          </a:p>
        </p:txBody>
      </p:sp>
      <p:sp>
        <p:nvSpPr>
          <p:cNvPr id="8" name="TextBox 7"/>
          <p:cNvSpPr txBox="1"/>
          <p:nvPr/>
        </p:nvSpPr>
        <p:spPr>
          <a:xfrm>
            <a:off x="6649082" y="2209800"/>
            <a:ext cx="2442468" cy="2585323"/>
          </a:xfrm>
          <a:prstGeom prst="rect">
            <a:avLst/>
          </a:prstGeom>
          <a:solidFill>
            <a:srgbClr val="FFFF00"/>
          </a:solidFill>
        </p:spPr>
        <p:txBody>
          <a:bodyPr wrap="square" rtlCol="0">
            <a:spAutoFit/>
          </a:bodyPr>
          <a:lstStyle/>
          <a:p>
            <a:r>
              <a:rPr lang="en-US" dirty="0" smtClean="0"/>
              <a:t>NOTE: All HPO/IMS products also contain QPF. This product is intended to provide more basin-specific information and characterize a broader range of potential storms.</a:t>
            </a:r>
            <a:endParaRPr lang="en-US" dirty="0"/>
          </a:p>
        </p:txBody>
      </p:sp>
      <p:sp>
        <p:nvSpPr>
          <p:cNvPr id="3" name="Down Arrow 2"/>
          <p:cNvSpPr/>
          <p:nvPr/>
        </p:nvSpPr>
        <p:spPr>
          <a:xfrm>
            <a:off x="12700" y="58541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90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chemeClr val="tx2"/>
                </a:solidFill>
                <a:effectLst>
                  <a:outerShdw blurRad="38100" dist="38100" dir="2700000" algn="tl">
                    <a:srgbClr val="000000">
                      <a:alpha val="43137"/>
                    </a:srgbClr>
                  </a:outerShdw>
                </a:effectLst>
              </a:rPr>
              <a:t>QPF continued…</a:t>
            </a:r>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21</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1343025"/>
            <a:ext cx="6391275"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Right Arrow 4"/>
          <p:cNvSpPr/>
          <p:nvPr/>
        </p:nvSpPr>
        <p:spPr>
          <a:xfrm>
            <a:off x="838200" y="990600"/>
            <a:ext cx="72390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Lower part of previous slide</a:t>
            </a:r>
          </a:p>
        </p:txBody>
      </p:sp>
    </p:spTree>
    <p:extLst>
      <p:ext uri="{BB962C8B-B14F-4D97-AF65-F5344CB8AC3E}">
        <p14:creationId xmlns:p14="http://schemas.microsoft.com/office/powerpoint/2010/main" val="1278938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457200"/>
            <a:ext cx="7458075" cy="6248400"/>
          </a:xfrm>
          <a:prstGeom prst="rect">
            <a:avLst/>
          </a:prstGeom>
        </p:spPr>
      </p:pic>
      <p:sp>
        <p:nvSpPr>
          <p:cNvPr id="2" name="Title 1"/>
          <p:cNvSpPr>
            <a:spLocks noGrp="1"/>
          </p:cNvSpPr>
          <p:nvPr>
            <p:ph type="title"/>
          </p:nvPr>
        </p:nvSpPr>
        <p:spPr>
          <a:xfrm>
            <a:off x="457200" y="198438"/>
            <a:ext cx="8229600" cy="563562"/>
          </a:xfrm>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Storm Track</a:t>
            </a:r>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22</a:t>
            </a:fld>
            <a:endParaRPr lang="en-US"/>
          </a:p>
        </p:txBody>
      </p:sp>
      <p:sp>
        <p:nvSpPr>
          <p:cNvPr id="6" name="TextBox 5"/>
          <p:cNvSpPr txBox="1"/>
          <p:nvPr/>
        </p:nvSpPr>
        <p:spPr>
          <a:xfrm>
            <a:off x="6248400" y="2209800"/>
            <a:ext cx="2843150" cy="1754326"/>
          </a:xfrm>
          <a:prstGeom prst="rect">
            <a:avLst/>
          </a:prstGeom>
          <a:solidFill>
            <a:srgbClr val="FFFF00"/>
          </a:solidFill>
        </p:spPr>
        <p:txBody>
          <a:bodyPr wrap="square" rtlCol="0">
            <a:spAutoFit/>
          </a:bodyPr>
          <a:lstStyle/>
          <a:p>
            <a:r>
              <a:rPr lang="en-US" dirty="0" smtClean="0"/>
              <a:t>This product shows a radar image and the predicted path and timing of the storm(s). The time stamp at the bottom reflects the radar image snapshot time. </a:t>
            </a:r>
            <a:endParaRPr lang="en-US" dirty="0"/>
          </a:p>
        </p:txBody>
      </p:sp>
      <p:sp>
        <p:nvSpPr>
          <p:cNvPr id="5" name="Down Arrow 4"/>
          <p:cNvSpPr/>
          <p:nvPr/>
        </p:nvSpPr>
        <p:spPr>
          <a:xfrm>
            <a:off x="1143000" y="58795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691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Storm Track continued…</a:t>
            </a:r>
            <a:endParaRPr lang="en-US" dirty="0">
              <a:solidFill>
                <a:schemeClr val="tx2"/>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245" y="1981200"/>
            <a:ext cx="8220837" cy="3624010"/>
          </a:xfrm>
        </p:spPr>
      </p:pic>
      <p:sp>
        <p:nvSpPr>
          <p:cNvPr id="4" name="Slide Number Placeholder 3"/>
          <p:cNvSpPr>
            <a:spLocks noGrp="1"/>
          </p:cNvSpPr>
          <p:nvPr>
            <p:ph type="sldNum" sz="quarter" idx="12"/>
          </p:nvPr>
        </p:nvSpPr>
        <p:spPr/>
        <p:txBody>
          <a:bodyPr/>
          <a:lstStyle/>
          <a:p>
            <a:fld id="{C74F5D91-5859-4A81-A93E-453226F5EE50}" type="slidenum">
              <a:rPr lang="en-US" smtClean="0"/>
              <a:pPr/>
              <a:t>23</a:t>
            </a:fld>
            <a:endParaRPr lang="en-US"/>
          </a:p>
        </p:txBody>
      </p:sp>
      <p:sp>
        <p:nvSpPr>
          <p:cNvPr id="6" name="Left-Right Arrow 5"/>
          <p:cNvSpPr/>
          <p:nvPr/>
        </p:nvSpPr>
        <p:spPr>
          <a:xfrm>
            <a:off x="838200" y="1295400"/>
            <a:ext cx="72390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Lower part of previous slide</a:t>
            </a:r>
          </a:p>
        </p:txBody>
      </p:sp>
    </p:spTree>
    <p:extLst>
      <p:ext uri="{BB962C8B-B14F-4D97-AF65-F5344CB8AC3E}">
        <p14:creationId xmlns:p14="http://schemas.microsoft.com/office/powerpoint/2010/main" val="3671163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rPr>
              <a:t>The ALERT System</a:t>
            </a:r>
            <a:endParaRPr lang="en-US" b="1"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body" idx="1"/>
          </p:nvPr>
        </p:nvSpPr>
        <p:spPr/>
        <p:txBody>
          <a:bodyPr/>
          <a:lstStyle/>
          <a:p>
            <a:r>
              <a:rPr lang="en-US" dirty="0" smtClean="0">
                <a:solidFill>
                  <a:schemeClr val="tx2"/>
                </a:solidFill>
                <a:effectLst>
                  <a:outerShdw blurRad="38100" dist="38100" dir="2700000" algn="tl">
                    <a:srgbClr val="000000">
                      <a:alpha val="43137"/>
                    </a:srgbClr>
                  </a:outerShdw>
                </a:effectLst>
              </a:rPr>
              <a:t>Automated Flood Detection Network</a:t>
            </a:r>
            <a:endParaRPr lang="en-US" dirty="0">
              <a:solidFill>
                <a:schemeClr val="tx2"/>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C74F5D91-5859-4A81-A93E-453226F5EE50}" type="slidenum">
              <a:rPr lang="en-US" smtClean="0"/>
              <a:pPr/>
              <a:t>24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962400"/>
            <a:ext cx="3733800" cy="2489200"/>
          </a:xfrm>
          <a:prstGeom prst="rect">
            <a:avLst/>
          </a:prstGeom>
          <a:ln>
            <a:noFill/>
          </a:ln>
          <a:effectLst>
            <a:softEdge rad="112500"/>
          </a:effec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664" b="2901"/>
          <a:stretch/>
        </p:blipFill>
        <p:spPr bwMode="auto">
          <a:xfrm>
            <a:off x="756588" y="152400"/>
            <a:ext cx="3891612" cy="371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11" name="TextBox 10"/>
          <p:cNvSpPr txBox="1"/>
          <p:nvPr/>
        </p:nvSpPr>
        <p:spPr>
          <a:xfrm>
            <a:off x="7239000" y="541635"/>
            <a:ext cx="1510542"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SECTION 2</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16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23" t="4520" r="1957"/>
          <a:stretch/>
        </p:blipFill>
        <p:spPr bwMode="auto">
          <a:xfrm>
            <a:off x="304800" y="355600"/>
            <a:ext cx="8534401" cy="599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19600" y="990600"/>
            <a:ext cx="4267200" cy="884238"/>
          </a:xfrm>
        </p:spPr>
        <p:txBody>
          <a:bodyPr>
            <a:normAutofit fontScale="90000"/>
          </a:bodyPr>
          <a:lstStyle/>
          <a:p>
            <a:r>
              <a:rPr lang="en-US" sz="3600" b="1" dirty="0" smtClean="0">
                <a:solidFill>
                  <a:srgbClr val="FF0000"/>
                </a:solidFill>
                <a:effectLst>
                  <a:outerShdw blurRad="38100" dist="38100" dir="2700000" algn="tl">
                    <a:srgbClr val="000000">
                      <a:alpha val="43137"/>
                    </a:srgbClr>
                  </a:outerShdw>
                </a:effectLst>
              </a:rPr>
              <a:t>UDFCD ALERT System</a:t>
            </a:r>
            <a:br>
              <a:rPr lang="en-US" sz="3600" b="1" dirty="0" smtClean="0">
                <a:solidFill>
                  <a:srgbClr val="FF0000"/>
                </a:solidFill>
                <a:effectLst>
                  <a:outerShdw blurRad="38100" dist="38100" dir="2700000" algn="tl">
                    <a:srgbClr val="000000">
                      <a:alpha val="43137"/>
                    </a:srgbClr>
                  </a:outerShdw>
                </a:effectLst>
              </a:rPr>
            </a:br>
            <a:r>
              <a:rPr lang="en-US" sz="3600" b="1" dirty="0" smtClean="0">
                <a:solidFill>
                  <a:srgbClr val="FF0000"/>
                </a:solidFill>
                <a:effectLst>
                  <a:outerShdw blurRad="38100" dist="38100" dir="2700000" algn="tl">
                    <a:srgbClr val="000000">
                      <a:alpha val="43137"/>
                    </a:srgbClr>
                  </a:outerShdw>
                </a:effectLst>
              </a:rPr>
              <a:t>2014</a:t>
            </a:r>
            <a:endParaRPr lang="en-US" sz="3600" b="1" dirty="0">
              <a:solidFill>
                <a:srgbClr val="FF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25</a:t>
            </a:fld>
            <a:endParaRPr lang="en-US"/>
          </a:p>
        </p:txBody>
      </p:sp>
      <p:sp>
        <p:nvSpPr>
          <p:cNvPr id="8" name="TextBox 7"/>
          <p:cNvSpPr txBox="1"/>
          <p:nvPr/>
        </p:nvSpPr>
        <p:spPr>
          <a:xfrm>
            <a:off x="5486400" y="3962400"/>
            <a:ext cx="2386744" cy="923330"/>
          </a:xfrm>
          <a:prstGeom prst="rect">
            <a:avLst/>
          </a:prstGeom>
          <a:noFill/>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rPr>
              <a:t>195 Rain Gages</a:t>
            </a:r>
          </a:p>
          <a:p>
            <a:r>
              <a:rPr lang="en-US" b="1" dirty="0">
                <a:solidFill>
                  <a:srgbClr val="7030A0"/>
                </a:solidFill>
                <a:effectLst>
                  <a:outerShdw blurRad="38100" dist="38100" dir="2700000" algn="tl">
                    <a:srgbClr val="000000">
                      <a:alpha val="43137"/>
                    </a:srgbClr>
                  </a:outerShdw>
                </a:effectLst>
              </a:rPr>
              <a:t> </a:t>
            </a:r>
            <a:r>
              <a:rPr lang="en-US" b="1" dirty="0" smtClean="0">
                <a:solidFill>
                  <a:srgbClr val="7030A0"/>
                </a:solidFill>
                <a:effectLst>
                  <a:outerShdw blurRad="38100" dist="38100" dir="2700000" algn="tl">
                    <a:srgbClr val="000000">
                      <a:alpha val="43137"/>
                    </a:srgbClr>
                  </a:outerShdw>
                </a:effectLst>
              </a:rPr>
              <a:t>99 </a:t>
            </a:r>
            <a:r>
              <a:rPr lang="en-US" b="1" dirty="0" err="1" smtClean="0">
                <a:solidFill>
                  <a:srgbClr val="7030A0"/>
                </a:solidFill>
                <a:effectLst>
                  <a:outerShdw blurRad="38100" dist="38100" dir="2700000" algn="tl">
                    <a:srgbClr val="000000">
                      <a:alpha val="43137"/>
                    </a:srgbClr>
                  </a:outerShdw>
                </a:effectLst>
              </a:rPr>
              <a:t>Streamgages</a:t>
            </a:r>
            <a:endParaRPr lang="en-US" b="1" dirty="0" smtClean="0">
              <a:solidFill>
                <a:srgbClr val="7030A0"/>
              </a:solidFill>
              <a:effectLst>
                <a:outerShdw blurRad="38100" dist="38100" dir="2700000" algn="tl">
                  <a:srgbClr val="000000">
                    <a:alpha val="43137"/>
                  </a:srgbClr>
                </a:outerShdw>
              </a:effectLst>
            </a:endParaRPr>
          </a:p>
          <a:p>
            <a:r>
              <a:rPr lang="en-US" b="1" dirty="0" smtClean="0">
                <a:solidFill>
                  <a:srgbClr val="7030A0"/>
                </a:solidFill>
                <a:effectLst>
                  <a:outerShdw blurRad="38100" dist="38100" dir="2700000" algn="tl">
                    <a:srgbClr val="000000">
                      <a:alpha val="43137"/>
                    </a:srgbClr>
                  </a:outerShdw>
                </a:effectLst>
              </a:rPr>
              <a:t> 26 Weather Stations</a:t>
            </a:r>
            <a:endParaRPr lang="en-US"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5134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629325"/>
            <a:ext cx="8763000" cy="6031149"/>
          </a:xfrm>
          <a:prstGeom prst="rect">
            <a:avLst/>
          </a:prstGeom>
        </p:spPr>
      </p:pic>
      <p:sp>
        <p:nvSpPr>
          <p:cNvPr id="2" name="Slide Number Placeholder 1"/>
          <p:cNvSpPr>
            <a:spLocks noGrp="1"/>
          </p:cNvSpPr>
          <p:nvPr>
            <p:ph type="sldNum" sz="quarter" idx="12"/>
          </p:nvPr>
        </p:nvSpPr>
        <p:spPr/>
        <p:txBody>
          <a:bodyPr/>
          <a:lstStyle/>
          <a:p>
            <a:fld id="{C74F5D91-5859-4A81-A93E-453226F5EE50}" type="slidenum">
              <a:rPr lang="en-US" smtClean="0"/>
              <a:pPr/>
              <a:t>26</a:t>
            </a:fld>
            <a:endParaRPr lang="en-US"/>
          </a:p>
        </p:txBody>
      </p:sp>
      <p:sp>
        <p:nvSpPr>
          <p:cNvPr id="5" name="TextBox 4"/>
          <p:cNvSpPr txBox="1"/>
          <p:nvPr/>
        </p:nvSpPr>
        <p:spPr>
          <a:xfrm>
            <a:off x="65763" y="136636"/>
            <a:ext cx="2372637" cy="369332"/>
          </a:xfrm>
          <a:prstGeom prst="rect">
            <a:avLst/>
          </a:prstGeom>
          <a:noFill/>
        </p:spPr>
        <p:txBody>
          <a:bodyPr wrap="none" rtlCol="0">
            <a:spAutoFit/>
          </a:bodyPr>
          <a:lstStyle/>
          <a:p>
            <a:r>
              <a:rPr lang="en-US" dirty="0" smtClean="0">
                <a:hlinkClick r:id="rId3"/>
              </a:rPr>
              <a:t>http://alert5.udfcd.org</a:t>
            </a:r>
            <a:endParaRPr lang="en-US" dirty="0"/>
          </a:p>
        </p:txBody>
      </p:sp>
      <p:sp>
        <p:nvSpPr>
          <p:cNvPr id="9" name="Up Arrow 8"/>
          <p:cNvSpPr/>
          <p:nvPr/>
        </p:nvSpPr>
        <p:spPr>
          <a:xfrm>
            <a:off x="5486400" y="850900"/>
            <a:ext cx="381000" cy="12147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5232400" y="2091035"/>
            <a:ext cx="3124200" cy="461665"/>
          </a:xfrm>
          <a:prstGeom prst="rect">
            <a:avLst/>
          </a:prstGeom>
          <a:solidFill>
            <a:srgbClr val="FFFF00"/>
          </a:solidFill>
        </p:spPr>
        <p:txBody>
          <a:bodyPr wrap="square" rtlCol="0">
            <a:spAutoFit/>
          </a:bodyPr>
          <a:lstStyle/>
          <a:p>
            <a:pPr algn="ctr"/>
            <a:r>
              <a:rPr lang="en-US" sz="2400" dirty="0" smtClean="0"/>
              <a:t>Maps are most popular</a:t>
            </a:r>
            <a:endParaRPr lang="en-US" sz="2400" dirty="0"/>
          </a:p>
        </p:txBody>
      </p:sp>
      <p:sp>
        <p:nvSpPr>
          <p:cNvPr id="10" name="TextBox 9"/>
          <p:cNvSpPr txBox="1"/>
          <p:nvPr/>
        </p:nvSpPr>
        <p:spPr>
          <a:xfrm>
            <a:off x="1828800" y="2438400"/>
            <a:ext cx="1600200" cy="923330"/>
          </a:xfrm>
          <a:prstGeom prst="rect">
            <a:avLst/>
          </a:prstGeom>
          <a:solidFill>
            <a:srgbClr val="FFFF00"/>
          </a:solidFill>
        </p:spPr>
        <p:txBody>
          <a:bodyPr wrap="square" rtlCol="0">
            <a:spAutoFit/>
          </a:bodyPr>
          <a:lstStyle/>
          <a:p>
            <a:r>
              <a:rPr lang="en-US" dirty="0" smtClean="0"/>
              <a:t>Click on logo for shortcut to </a:t>
            </a:r>
            <a:r>
              <a:rPr lang="en-US" dirty="0" err="1" smtClean="0"/>
              <a:t>GMap</a:t>
            </a:r>
            <a:r>
              <a:rPr lang="en-US" dirty="0" smtClean="0"/>
              <a:t> website.</a:t>
            </a:r>
            <a:endParaRPr lang="en-US" dirty="0"/>
          </a:p>
        </p:txBody>
      </p:sp>
      <p:sp>
        <p:nvSpPr>
          <p:cNvPr id="7" name="Up Arrow 6"/>
          <p:cNvSpPr/>
          <p:nvPr/>
        </p:nvSpPr>
        <p:spPr>
          <a:xfrm rot="5400000">
            <a:off x="3340485" y="2272917"/>
            <a:ext cx="406398" cy="76276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471418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4F5D91-5859-4A81-A93E-453226F5EE50}" type="slidenum">
              <a:rPr lang="en-US" smtClean="0"/>
              <a:pPr/>
              <a:t>27</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666"/>
          <a:stretch/>
        </p:blipFill>
        <p:spPr>
          <a:xfrm>
            <a:off x="1243012" y="1638300"/>
            <a:ext cx="6657975" cy="4648200"/>
          </a:xfrm>
          <a:prstGeom prst="rect">
            <a:avLst/>
          </a:prstGeom>
        </p:spPr>
      </p:pic>
      <p:sp>
        <p:nvSpPr>
          <p:cNvPr id="4" name="Left Arrow 3"/>
          <p:cNvSpPr/>
          <p:nvPr/>
        </p:nvSpPr>
        <p:spPr>
          <a:xfrm>
            <a:off x="3721100" y="4392168"/>
            <a:ext cx="367030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Click on map to launch webpage</a:t>
            </a:r>
            <a:endParaRPr lang="en-US" b="1" dirty="0">
              <a:effectLst>
                <a:outerShdw blurRad="38100" dist="38100" dir="2700000" algn="tl">
                  <a:srgbClr val="000000">
                    <a:alpha val="43137"/>
                  </a:srgbClr>
                </a:outerShdw>
              </a:effectLst>
            </a:endParaRPr>
          </a:p>
        </p:txBody>
      </p:sp>
      <p:sp>
        <p:nvSpPr>
          <p:cNvPr id="5" name="TextBox 4"/>
          <p:cNvSpPr txBox="1"/>
          <p:nvPr/>
        </p:nvSpPr>
        <p:spPr>
          <a:xfrm>
            <a:off x="4051300" y="4898072"/>
            <a:ext cx="4976750" cy="1477328"/>
          </a:xfrm>
          <a:prstGeom prst="rect">
            <a:avLst/>
          </a:prstGeom>
          <a:solidFill>
            <a:srgbClr val="FFFF00"/>
          </a:solidFill>
        </p:spPr>
        <p:txBody>
          <a:bodyPr wrap="square" rtlCol="0">
            <a:spAutoFit/>
          </a:bodyPr>
          <a:lstStyle/>
          <a:p>
            <a:r>
              <a:rPr lang="en-US" dirty="0" smtClean="0"/>
              <a:t>This </a:t>
            </a:r>
            <a:r>
              <a:rPr lang="en-US" dirty="0" err="1" smtClean="0"/>
              <a:t>webmap</a:t>
            </a:r>
            <a:r>
              <a:rPr lang="en-US" dirty="0" smtClean="0"/>
              <a:t> will search for new data every minute and update automatically. The default settings show the last 1-hour of rainfall, the current radar loop and NWS warning boxes.  You can change these settings from the [Data Menu].</a:t>
            </a:r>
            <a:endParaRPr 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2"/>
          <a:stretch/>
        </p:blipFill>
        <p:spPr bwMode="auto">
          <a:xfrm>
            <a:off x="228600" y="838200"/>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a:xfrm>
            <a:off x="914400" y="57912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209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247775"/>
            <a:ext cx="5876925"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2"/>
          <a:stretch/>
        </p:blipFill>
        <p:spPr bwMode="auto">
          <a:xfrm>
            <a:off x="228600" y="304800"/>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C74F5D91-5859-4A81-A93E-453226F5EE50}" type="slidenum">
              <a:rPr lang="en-US" smtClean="0"/>
              <a:pPr/>
              <a:t>28</a:t>
            </a:fld>
            <a:endParaRPr lang="en-US"/>
          </a:p>
        </p:txBody>
      </p:sp>
      <p:sp>
        <p:nvSpPr>
          <p:cNvPr id="6" name="Left-Right Arrow 5"/>
          <p:cNvSpPr/>
          <p:nvPr/>
        </p:nvSpPr>
        <p:spPr>
          <a:xfrm>
            <a:off x="1600200" y="838200"/>
            <a:ext cx="59436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Lower </a:t>
            </a:r>
            <a:r>
              <a:rPr lang="en-US" b="1" dirty="0" smtClean="0">
                <a:effectLst>
                  <a:outerShdw blurRad="38100" dist="38100" dir="2700000" algn="tl">
                    <a:srgbClr val="000000">
                      <a:alpha val="43137"/>
                    </a:srgbClr>
                  </a:outerShdw>
                </a:effectLst>
              </a:rPr>
              <a:t>portion of the MAPS webpage</a:t>
            </a:r>
            <a:endParaRPr lang="en-US" b="1" dirty="0">
              <a:effectLst>
                <a:outerShdw blurRad="38100" dist="38100" dir="2700000" algn="tl">
                  <a:srgbClr val="000000">
                    <a:alpha val="43137"/>
                  </a:srgbClr>
                </a:outerShdw>
              </a:effectLst>
            </a:endParaRPr>
          </a:p>
        </p:txBody>
      </p:sp>
      <p:sp>
        <p:nvSpPr>
          <p:cNvPr id="7" name="TextBox 6"/>
          <p:cNvSpPr txBox="1"/>
          <p:nvPr/>
        </p:nvSpPr>
        <p:spPr>
          <a:xfrm>
            <a:off x="1744725" y="3368456"/>
            <a:ext cx="6332475" cy="1569660"/>
          </a:xfrm>
          <a:prstGeom prst="rect">
            <a:avLst/>
          </a:prstGeom>
          <a:solidFill>
            <a:srgbClr val="FFFF00"/>
          </a:solidFill>
        </p:spPr>
        <p:txBody>
          <a:bodyPr wrap="square" rtlCol="0">
            <a:spAutoFit/>
          </a:bodyPr>
          <a:lstStyle/>
          <a:p>
            <a:r>
              <a:rPr lang="en-US" sz="1600" dirty="0" smtClean="0"/>
              <a:t>Colored dots on this map represent AHPS thresholds similar to the </a:t>
            </a:r>
            <a:r>
              <a:rPr lang="en-US" sz="1600" dirty="0" smtClean="0">
                <a:hlinkClick r:id="rId4"/>
              </a:rPr>
              <a:t>NWS Rivers &amp; Lakes webpage</a:t>
            </a:r>
            <a:r>
              <a:rPr lang="en-US" sz="1600" dirty="0" smtClean="0"/>
              <a:t>. See the section on Monitoring Streamflow for more information about this webpage.</a:t>
            </a:r>
            <a:endParaRPr lang="en-US" sz="1600" dirty="0"/>
          </a:p>
          <a:p>
            <a:endParaRPr lang="en-US" sz="1600" dirty="0" smtClean="0"/>
          </a:p>
          <a:p>
            <a:r>
              <a:rPr lang="en-US" sz="1600" dirty="0"/>
              <a:t>B</a:t>
            </a:r>
            <a:r>
              <a:rPr lang="en-US" sz="1600" dirty="0" smtClean="0"/>
              <a:t>elow is a custom radar website developed for UDFCD.  See the section on Radar Options for more information about this website.</a:t>
            </a:r>
            <a:endParaRPr lang="en-US" sz="16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1151954"/>
            <a:ext cx="982601" cy="1591246"/>
          </a:xfrm>
          <a:prstGeom prst="rect">
            <a:avLst/>
          </a:prstGeom>
        </p:spPr>
      </p:pic>
    </p:spTree>
    <p:extLst>
      <p:ext uri="{BB962C8B-B14F-4D97-AF65-F5344CB8AC3E}">
        <p14:creationId xmlns:p14="http://schemas.microsoft.com/office/powerpoint/2010/main" val="301624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rgbClr val="002060"/>
                </a:solidFill>
                <a:effectLst>
                  <a:outerShdw blurRad="38100" dist="38100" dir="2700000" algn="tl">
                    <a:srgbClr val="000000">
                      <a:alpha val="43137"/>
                    </a:srgbClr>
                  </a:outerShdw>
                </a:effectLst>
              </a:rPr>
              <a:t>Monitoring Rainfall</a:t>
            </a:r>
            <a:endParaRPr lang="en-US" b="0" dirty="0">
              <a:solidFill>
                <a:srgbClr val="002060"/>
              </a:solidFill>
              <a:effectLst>
                <a:outerShdw blurRad="38100" dist="38100" dir="2700000" algn="tl">
                  <a:srgbClr val="000000">
                    <a:alpha val="43137"/>
                  </a:srgbClr>
                </a:outerShdw>
              </a:effectLst>
            </a:endParaRPr>
          </a:p>
        </p:txBody>
      </p:sp>
      <p:sp>
        <p:nvSpPr>
          <p:cNvPr id="6" name="Text Placeholder 5"/>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C74F5D91-5859-4A81-A93E-453226F5EE50}" type="slidenum">
              <a:rPr lang="en-US" smtClean="0"/>
              <a:pPr/>
              <a:t>29</a:t>
            </a:fld>
            <a:endParaRPr lang="en-US"/>
          </a:p>
        </p:txBody>
      </p:sp>
      <p:pic>
        <p:nvPicPr>
          <p:cNvPr id="9" name="Picture 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10" name="TextBox 9"/>
          <p:cNvSpPr txBox="1"/>
          <p:nvPr/>
        </p:nvSpPr>
        <p:spPr>
          <a:xfrm>
            <a:off x="7239000" y="541635"/>
            <a:ext cx="148861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SECTION 2.1</a:t>
            </a:r>
            <a:endParaRPr lang="en-US" sz="2000" b="1" dirty="0">
              <a:solidFill>
                <a:srgbClr val="FF0000"/>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228600"/>
            <a:ext cx="2362200" cy="4199466"/>
          </a:xfrm>
          <a:prstGeom prst="rect">
            <a:avLst/>
          </a:prstGeom>
        </p:spPr>
      </p:pic>
    </p:spTree>
    <p:extLst>
      <p:ext uri="{BB962C8B-B14F-4D97-AF65-F5344CB8AC3E}">
        <p14:creationId xmlns:p14="http://schemas.microsoft.com/office/powerpoint/2010/main" val="4041816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91"/>
          <a:stretch/>
        </p:blipFill>
        <p:spPr bwMode="auto">
          <a:xfrm>
            <a:off x="415232" y="1031175"/>
            <a:ext cx="8271568" cy="575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274638"/>
            <a:ext cx="8229600" cy="756537"/>
          </a:xfrm>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The 2013 ‘alert5’ </a:t>
            </a:r>
            <a:r>
              <a:rPr lang="en-US" dirty="0">
                <a:solidFill>
                  <a:schemeClr val="tx2"/>
                </a:solidFill>
                <a:effectLst>
                  <a:outerShdw blurRad="38100" dist="38100" dir="2700000" algn="tl">
                    <a:srgbClr val="000000">
                      <a:alpha val="43137"/>
                    </a:srgbClr>
                  </a:outerShdw>
                </a:effectLst>
              </a:rPr>
              <a:t>h</a:t>
            </a:r>
            <a:r>
              <a:rPr lang="en-US" dirty="0" smtClean="0">
                <a:solidFill>
                  <a:schemeClr val="tx2"/>
                </a:solidFill>
                <a:effectLst>
                  <a:outerShdw blurRad="38100" dist="38100" dir="2700000" algn="tl">
                    <a:srgbClr val="000000">
                      <a:alpha val="43137"/>
                    </a:srgbClr>
                  </a:outerShdw>
                </a:effectLst>
              </a:rPr>
              <a:t>omepage</a:t>
            </a:r>
            <a:endParaRPr lang="en-US"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3</a:t>
            </a:fld>
            <a:endParaRPr lang="en-US"/>
          </a:p>
        </p:txBody>
      </p:sp>
      <p:sp>
        <p:nvSpPr>
          <p:cNvPr id="8" name="TextBox 7"/>
          <p:cNvSpPr txBox="1"/>
          <p:nvPr/>
        </p:nvSpPr>
        <p:spPr>
          <a:xfrm>
            <a:off x="76200" y="5867400"/>
            <a:ext cx="3614055" cy="923330"/>
          </a:xfrm>
          <a:prstGeom prst="rect">
            <a:avLst/>
          </a:prstGeom>
          <a:solidFill>
            <a:srgbClr val="FFFF00"/>
          </a:solidFill>
        </p:spPr>
        <p:txBody>
          <a:bodyPr wrap="square" rtlCol="0">
            <a:spAutoFit/>
          </a:bodyPr>
          <a:lstStyle/>
          <a:p>
            <a:r>
              <a:rPr lang="en-US" dirty="0" smtClean="0"/>
              <a:t>All key features and links from this page have been migrated to the new handheld-friendly ‘alert5’ website.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20"/>
            <a:ext cx="9144000" cy="5824780"/>
          </a:xfrm>
          <a:prstGeom prst="rect">
            <a:avLst/>
          </a:prstGeom>
        </p:spPr>
      </p:pic>
      <p:sp>
        <p:nvSpPr>
          <p:cNvPr id="4" name="Title 3"/>
          <p:cNvSpPr>
            <a:spLocks noGrp="1"/>
          </p:cNvSpPr>
          <p:nvPr>
            <p:ph type="title"/>
          </p:nvPr>
        </p:nvSpPr>
        <p:spPr>
          <a:xfrm>
            <a:off x="457200" y="274638"/>
            <a:ext cx="8229600" cy="758582"/>
          </a:xfrm>
        </p:spPr>
        <p:txBody>
          <a:bodyPr>
            <a:noAutofit/>
          </a:bodyPr>
          <a:lstStyle/>
          <a:p>
            <a:r>
              <a:rPr lang="en-US" sz="3200" dirty="0" smtClean="0">
                <a:solidFill>
                  <a:schemeClr val="tx2"/>
                </a:solidFill>
                <a:effectLst>
                  <a:outerShdw blurRad="38100" dist="38100" dir="2700000" algn="tl">
                    <a:srgbClr val="000000">
                      <a:alpha val="43137"/>
                    </a:srgbClr>
                  </a:outerShdw>
                </a:effectLst>
              </a:rPr>
              <a:t>1-hr rainfall totals at 10AM, September 12, 2013</a:t>
            </a:r>
            <a:endParaRPr lang="en-US" sz="3200"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30</a:t>
            </a:fld>
            <a:endParaRPr lang="en-US"/>
          </a:p>
        </p:txBody>
      </p:sp>
      <p:sp>
        <p:nvSpPr>
          <p:cNvPr id="6" name="TextBox 5"/>
          <p:cNvSpPr txBox="1"/>
          <p:nvPr/>
        </p:nvSpPr>
        <p:spPr>
          <a:xfrm>
            <a:off x="457200" y="5334000"/>
            <a:ext cx="5867400" cy="1200329"/>
          </a:xfrm>
          <a:prstGeom prst="rect">
            <a:avLst/>
          </a:prstGeom>
          <a:solidFill>
            <a:srgbClr val="FFFF00"/>
          </a:solidFill>
        </p:spPr>
        <p:txBody>
          <a:bodyPr wrap="square" rtlCol="0">
            <a:spAutoFit/>
          </a:bodyPr>
          <a:lstStyle/>
          <a:p>
            <a:r>
              <a:rPr lang="en-US" dirty="0" smtClean="0"/>
              <a:t>Typical ALERT map display. Colors are used to draw attention to the larger measurements. When amounts exceed 3”, the values display white on red. Clicking on a station will provide more detailed information about the storm.</a:t>
            </a:r>
            <a:endParaRPr lang="en-US" dirty="0"/>
          </a:p>
        </p:txBody>
      </p:sp>
    </p:spTree>
    <p:extLst>
      <p:ext uri="{BB962C8B-B14F-4D97-AF65-F5344CB8AC3E}">
        <p14:creationId xmlns:p14="http://schemas.microsoft.com/office/powerpoint/2010/main" val="1068768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20"/>
            <a:ext cx="9144000" cy="5824780"/>
          </a:xfrm>
          <a:prstGeom prst="rect">
            <a:avLst/>
          </a:prstGeom>
        </p:spPr>
      </p:pic>
      <p:sp>
        <p:nvSpPr>
          <p:cNvPr id="4" name="Title 3"/>
          <p:cNvSpPr>
            <a:spLocks noGrp="1"/>
          </p:cNvSpPr>
          <p:nvPr>
            <p:ph type="title"/>
          </p:nvPr>
        </p:nvSpPr>
        <p:spPr>
          <a:xfrm>
            <a:off x="457200" y="274638"/>
            <a:ext cx="8229600" cy="758582"/>
          </a:xfrm>
        </p:spPr>
        <p:txBody>
          <a:bodyPr>
            <a:noAutofit/>
          </a:bodyPr>
          <a:lstStyle/>
          <a:p>
            <a:r>
              <a:rPr lang="en-US" sz="3200" dirty="0" smtClean="0">
                <a:solidFill>
                  <a:schemeClr val="tx2"/>
                </a:solidFill>
                <a:effectLst>
                  <a:outerShdw blurRad="38100" dist="38100" dir="2700000" algn="tl">
                    <a:srgbClr val="000000">
                      <a:alpha val="43137"/>
                    </a:srgbClr>
                  </a:outerShdw>
                </a:effectLst>
              </a:rPr>
              <a:t>1-hr rainfall totals at 10AM, September 12, 2013</a:t>
            </a:r>
            <a:endParaRPr lang="en-US" sz="3200"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31</a:t>
            </a:fld>
            <a:endParaRPr lang="en-US"/>
          </a:p>
        </p:txBody>
      </p:sp>
      <p:sp>
        <p:nvSpPr>
          <p:cNvPr id="7" name="Right Arrow 6"/>
          <p:cNvSpPr/>
          <p:nvPr/>
        </p:nvSpPr>
        <p:spPr>
          <a:xfrm>
            <a:off x="1905000" y="3571637"/>
            <a:ext cx="3098800" cy="7336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b="1" dirty="0" smtClean="0">
                <a:effectLst>
                  <a:outerShdw blurRad="38100" dist="38100" dir="2700000" algn="tl">
                    <a:srgbClr val="000000">
                      <a:alpha val="43137"/>
                    </a:srgbClr>
                  </a:outerShdw>
                </a:effectLst>
              </a:rPr>
              <a:t>Click here for Expo Park</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3449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20"/>
            <a:ext cx="9144000" cy="5824780"/>
          </a:xfrm>
          <a:prstGeom prst="rect">
            <a:avLst/>
          </a:prstGeom>
        </p:spPr>
      </p:pic>
      <p:sp>
        <p:nvSpPr>
          <p:cNvPr id="4" name="Title 3"/>
          <p:cNvSpPr>
            <a:spLocks noGrp="1"/>
          </p:cNvSpPr>
          <p:nvPr>
            <p:ph type="title"/>
          </p:nvPr>
        </p:nvSpPr>
        <p:spPr>
          <a:xfrm>
            <a:off x="457200" y="274638"/>
            <a:ext cx="8229600" cy="758582"/>
          </a:xfrm>
        </p:spPr>
        <p:txBody>
          <a:bodyPr>
            <a:noAutofit/>
          </a:bodyPr>
          <a:lstStyle/>
          <a:p>
            <a:r>
              <a:rPr lang="en-US" sz="3200" dirty="0" smtClean="0">
                <a:solidFill>
                  <a:schemeClr val="tx2"/>
                </a:solidFill>
                <a:effectLst>
                  <a:outerShdw blurRad="38100" dist="38100" dir="2700000" algn="tl">
                    <a:srgbClr val="000000">
                      <a:alpha val="43137"/>
                    </a:srgbClr>
                  </a:outerShdw>
                </a:effectLst>
              </a:rPr>
              <a:t>1-hr rainfall totals at 10AM, September 12, 2013</a:t>
            </a:r>
            <a:endParaRPr lang="en-US" sz="3200"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32</a:t>
            </a:fld>
            <a:endParaRPr 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7400"/>
            <a:ext cx="4896716"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1625" y="2636325"/>
            <a:ext cx="3048000" cy="1477328"/>
          </a:xfrm>
          <a:prstGeom prst="rect">
            <a:avLst/>
          </a:prstGeom>
          <a:solidFill>
            <a:srgbClr val="FFFF00"/>
          </a:solidFill>
          <a:ln w="47625">
            <a:solidFill>
              <a:srgbClr val="FF0000"/>
            </a:solidFill>
          </a:ln>
        </p:spPr>
        <p:txBody>
          <a:bodyPr wrap="square" rtlCol="0">
            <a:spAutoFit/>
          </a:bodyPr>
          <a:lstStyle/>
          <a:p>
            <a:r>
              <a:rPr lang="en-US" dirty="0"/>
              <a:t>R</a:t>
            </a:r>
            <a:r>
              <a:rPr lang="en-US" dirty="0" smtClean="0"/>
              <a:t>eview precipitation totals and use this info to determine if a response is required.</a:t>
            </a:r>
          </a:p>
          <a:p>
            <a:pPr marL="342900" indent="-342900">
              <a:buFont typeface="+mj-lt"/>
              <a:buAutoNum type="arabicPeriod"/>
            </a:pPr>
            <a:r>
              <a:rPr lang="en-US" dirty="0" smtClean="0"/>
              <a:t>1”+ in 30 minutes</a:t>
            </a:r>
          </a:p>
          <a:p>
            <a:pPr marL="342900" indent="-342900">
              <a:buFont typeface="+mj-lt"/>
              <a:buAutoNum type="arabicPeriod"/>
            </a:pPr>
            <a:r>
              <a:rPr lang="en-US" dirty="0" smtClean="0"/>
              <a:t>2”+ in 1 hour</a:t>
            </a:r>
            <a:endParaRPr lang="en-US" dirty="0"/>
          </a:p>
        </p:txBody>
      </p:sp>
      <p:sp>
        <p:nvSpPr>
          <p:cNvPr id="8" name="Left Arrow 7"/>
          <p:cNvSpPr/>
          <p:nvPr/>
        </p:nvSpPr>
        <p:spPr>
          <a:xfrm>
            <a:off x="4572000" y="2895600"/>
            <a:ext cx="1369625" cy="865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ent Arrow 4"/>
          <p:cNvSpPr/>
          <p:nvPr/>
        </p:nvSpPr>
        <p:spPr>
          <a:xfrm rot="16200000">
            <a:off x="2435351" y="5306569"/>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276600" y="5853668"/>
            <a:ext cx="4648200" cy="369332"/>
          </a:xfrm>
          <a:prstGeom prst="rect">
            <a:avLst/>
          </a:prstGeom>
          <a:solidFill>
            <a:srgbClr val="FFFF00"/>
          </a:solidFill>
        </p:spPr>
        <p:txBody>
          <a:bodyPr wrap="square" rtlCol="0">
            <a:spAutoFit/>
          </a:bodyPr>
          <a:lstStyle/>
          <a:p>
            <a:r>
              <a:rPr lang="en-US" dirty="0" smtClean="0"/>
              <a:t>Click here for more rainfall data from Expo Park.</a:t>
            </a:r>
            <a:endParaRPr lang="en-US" dirty="0"/>
          </a:p>
        </p:txBody>
      </p:sp>
    </p:spTree>
    <p:extLst>
      <p:ext uri="{BB962C8B-B14F-4D97-AF65-F5344CB8AC3E}">
        <p14:creationId xmlns:p14="http://schemas.microsoft.com/office/powerpoint/2010/main" val="3513449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4F5D91-5859-4A81-A93E-453226F5EE50}" type="slidenum">
              <a:rPr lang="en-US" smtClean="0"/>
              <a:pPr/>
              <a:t>33</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96" y="609600"/>
            <a:ext cx="884370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5245100" y="863600"/>
            <a:ext cx="381000" cy="12147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TextBox 6"/>
          <p:cNvSpPr txBox="1"/>
          <p:nvPr/>
        </p:nvSpPr>
        <p:spPr>
          <a:xfrm>
            <a:off x="5334000" y="2095500"/>
            <a:ext cx="3606800" cy="1569660"/>
          </a:xfrm>
          <a:prstGeom prst="rect">
            <a:avLst/>
          </a:prstGeom>
          <a:solidFill>
            <a:srgbClr val="FFFF00"/>
          </a:solidFill>
        </p:spPr>
        <p:txBody>
          <a:bodyPr wrap="square" rtlCol="0">
            <a:spAutoFit/>
          </a:bodyPr>
          <a:lstStyle/>
          <a:p>
            <a:r>
              <a:rPr lang="en-US" sz="2400" dirty="0" smtClean="0"/>
              <a:t>Tables are available from the ‘alert5’ menu shown here and from the ‘gmap’ site.</a:t>
            </a:r>
            <a:endParaRPr lang="en-US" sz="2400" dirty="0"/>
          </a:p>
        </p:txBody>
      </p:sp>
    </p:spTree>
    <p:extLst>
      <p:ext uri="{BB962C8B-B14F-4D97-AF65-F5344CB8AC3E}">
        <p14:creationId xmlns:p14="http://schemas.microsoft.com/office/powerpoint/2010/main" val="918478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8678"/>
          </a:xfrm>
        </p:spPr>
        <p:txBody>
          <a:bodyPr/>
          <a:lstStyle/>
          <a:p>
            <a:r>
              <a:rPr lang="en-US" dirty="0">
                <a:solidFill>
                  <a:schemeClr val="tx2"/>
                </a:solidFill>
                <a:effectLst>
                  <a:outerShdw blurRad="38100" dist="38100" dir="2700000" algn="tl">
                    <a:srgbClr val="000000">
                      <a:alpha val="43137"/>
                    </a:srgbClr>
                  </a:outerShdw>
                </a:effectLst>
              </a:rPr>
              <a:t>Rainfall &amp; Water Level Alarms</a:t>
            </a:r>
            <a:endParaRPr lang="en-US" dirty="0"/>
          </a:p>
        </p:txBody>
      </p:sp>
      <p:sp>
        <p:nvSpPr>
          <p:cNvPr id="3" name="Slide Number Placeholder 2"/>
          <p:cNvSpPr>
            <a:spLocks noGrp="1"/>
          </p:cNvSpPr>
          <p:nvPr>
            <p:ph type="sldNum" sz="quarter" idx="12"/>
          </p:nvPr>
        </p:nvSpPr>
        <p:spPr/>
        <p:txBody>
          <a:bodyPr/>
          <a:lstStyle/>
          <a:p>
            <a:fld id="{C74F5D91-5859-4A81-A93E-453226F5EE50}" type="slidenum">
              <a:rPr lang="en-US" smtClean="0"/>
              <a:pPr/>
              <a:t>34</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43316"/>
            <a:ext cx="8915400" cy="573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939800" y="990600"/>
            <a:ext cx="47244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Go here first to access the </a:t>
            </a:r>
            <a:r>
              <a:rPr lang="en-US" dirty="0" err="1" smtClean="0">
                <a:solidFill>
                  <a:schemeClr val="tx1"/>
                </a:solidFill>
              </a:rPr>
              <a:t>GMap</a:t>
            </a:r>
            <a:r>
              <a:rPr lang="en-US" dirty="0" smtClean="0">
                <a:solidFill>
                  <a:schemeClr val="tx1"/>
                </a:solidFill>
              </a:rPr>
              <a:t> data menu</a:t>
            </a:r>
            <a:endParaRPr lang="en-US" dirty="0">
              <a:solidFill>
                <a:schemeClr val="tx1"/>
              </a:solidFill>
            </a:endParaRPr>
          </a:p>
        </p:txBody>
      </p:sp>
      <p:sp>
        <p:nvSpPr>
          <p:cNvPr id="6" name="Left Arrow 5"/>
          <p:cNvSpPr/>
          <p:nvPr/>
        </p:nvSpPr>
        <p:spPr>
          <a:xfrm>
            <a:off x="3493770" y="3022600"/>
            <a:ext cx="359283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Then here for current alarm info</a:t>
            </a:r>
            <a:endParaRPr lang="en-US" dirty="0">
              <a:solidFill>
                <a:schemeClr val="tx1"/>
              </a:solidFill>
            </a:endParaRPr>
          </a:p>
        </p:txBody>
      </p:sp>
    </p:spTree>
    <p:extLst>
      <p:ext uri="{BB962C8B-B14F-4D97-AF65-F5344CB8AC3E}">
        <p14:creationId xmlns:p14="http://schemas.microsoft.com/office/powerpoint/2010/main" val="3448007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chemeClr val="tx2"/>
                </a:solidFill>
                <a:effectLst>
                  <a:outerShdw blurRad="38100" dist="38100" dir="2700000" algn="tl">
                    <a:srgbClr val="000000">
                      <a:alpha val="43137"/>
                    </a:srgbClr>
                  </a:outerShdw>
                </a:effectLst>
              </a:rPr>
              <a:t>Rainfall &amp; Water Level Alarms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35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886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7910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7124700" y="37719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57293" y="3594100"/>
            <a:ext cx="95410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0" y="4953000"/>
            <a:ext cx="4953000" cy="646331"/>
          </a:xfrm>
          <a:prstGeom prst="rect">
            <a:avLst/>
          </a:prstGeom>
          <a:solidFill>
            <a:srgbClr val="FFFF00"/>
          </a:solidFill>
        </p:spPr>
        <p:txBody>
          <a:bodyPr wrap="square" rtlCol="0">
            <a:spAutoFit/>
          </a:bodyPr>
          <a:lstStyle/>
          <a:p>
            <a:r>
              <a:rPr lang="en-US" dirty="0" smtClean="0"/>
              <a:t>The alarm log table can be accessed from both the ‘alert5’ Tables menu and the </a:t>
            </a:r>
            <a:r>
              <a:rPr lang="en-US" dirty="0" err="1" smtClean="0"/>
              <a:t>GMap</a:t>
            </a:r>
            <a:r>
              <a:rPr lang="en-US" dirty="0" smtClean="0"/>
              <a:t> Data Menu.</a:t>
            </a:r>
            <a:endParaRPr lang="en-US" dirty="0"/>
          </a:p>
        </p:txBody>
      </p:sp>
      <p:cxnSp>
        <p:nvCxnSpPr>
          <p:cNvPr id="5" name="Straight Arrow Connector 4"/>
          <p:cNvCxnSpPr>
            <a:endCxn id="7" idx="5"/>
          </p:cNvCxnSpPr>
          <p:nvPr/>
        </p:nvCxnSpPr>
        <p:spPr>
          <a:xfrm flipH="1" flipV="1">
            <a:off x="2171674" y="3919304"/>
            <a:ext cx="876326" cy="10336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4"/>
          </p:cNvCxnSpPr>
          <p:nvPr/>
        </p:nvCxnSpPr>
        <p:spPr>
          <a:xfrm flipH="1" flipV="1">
            <a:off x="7848600" y="4152900"/>
            <a:ext cx="152400" cy="800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861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Alarm Log Table</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36</a:t>
            </a:fld>
            <a:endParaRPr lang="en-US"/>
          </a:p>
        </p:txBody>
      </p:sp>
      <p:sp>
        <p:nvSpPr>
          <p:cNvPr id="5" name="TextBox 4"/>
          <p:cNvSpPr txBox="1"/>
          <p:nvPr/>
        </p:nvSpPr>
        <p:spPr>
          <a:xfrm>
            <a:off x="6324600" y="1923871"/>
            <a:ext cx="2590800" cy="3139321"/>
          </a:xfrm>
          <a:prstGeom prst="rect">
            <a:avLst/>
          </a:prstGeom>
          <a:solidFill>
            <a:srgbClr val="FFFF00"/>
          </a:solidFill>
        </p:spPr>
        <p:txBody>
          <a:bodyPr wrap="square" rtlCol="0">
            <a:spAutoFit/>
          </a:bodyPr>
          <a:lstStyle/>
          <a:p>
            <a:r>
              <a:rPr lang="en-US" dirty="0" smtClean="0"/>
              <a:t>Use the browser refresh button to update the </a:t>
            </a:r>
            <a:r>
              <a:rPr lang="en-US" dirty="0" smtClean="0">
                <a:hlinkClick r:id="rId2"/>
              </a:rPr>
              <a:t>alarm table</a:t>
            </a:r>
            <a:r>
              <a:rPr lang="en-US" dirty="0" smtClean="0"/>
              <a:t> during a rainstorm.</a:t>
            </a:r>
          </a:p>
          <a:p>
            <a:endParaRPr lang="en-US" dirty="0"/>
          </a:p>
          <a:p>
            <a:r>
              <a:rPr lang="en-US" dirty="0" smtClean="0"/>
              <a:t>The RAINFALL RATE ALARMS are followed by stream upper limit alarms and then stream rising rate alarms (see next page)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73266"/>
            <a:ext cx="5791200" cy="553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046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Alarm Log Table (continued)</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37</a:t>
            </a:fld>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304925"/>
            <a:ext cx="64389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4972"/>
          <a:stretch/>
        </p:blipFill>
        <p:spPr bwMode="auto">
          <a:xfrm>
            <a:off x="909638" y="4686300"/>
            <a:ext cx="73247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49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rgbClr val="002060"/>
                </a:solidFill>
                <a:effectLst>
                  <a:outerShdw blurRad="38100" dist="38100" dir="2700000" algn="tl">
                    <a:srgbClr val="000000">
                      <a:alpha val="43137"/>
                    </a:srgbClr>
                  </a:outerShdw>
                </a:effectLst>
              </a:rPr>
              <a:t>Monitoring Water Levels </a:t>
            </a:r>
            <a:br>
              <a:rPr lang="en-US" b="0" dirty="0" smtClean="0">
                <a:solidFill>
                  <a:srgbClr val="002060"/>
                </a:solidFill>
                <a:effectLst>
                  <a:outerShdw blurRad="38100" dist="38100" dir="2700000" algn="tl">
                    <a:srgbClr val="000000">
                      <a:alpha val="43137"/>
                    </a:srgbClr>
                  </a:outerShdw>
                </a:effectLst>
              </a:rPr>
            </a:br>
            <a:r>
              <a:rPr lang="en-US" b="0" dirty="0" smtClean="0">
                <a:solidFill>
                  <a:srgbClr val="002060"/>
                </a:solidFill>
                <a:effectLst>
                  <a:outerShdw blurRad="38100" dist="38100" dir="2700000" algn="tl">
                    <a:srgbClr val="000000">
                      <a:alpha val="43137"/>
                    </a:srgbClr>
                  </a:outerShdw>
                </a:effectLst>
              </a:rPr>
              <a:t>&amp; Streamflow</a:t>
            </a:r>
            <a:endParaRPr lang="en-US" b="0" dirty="0">
              <a:solidFill>
                <a:srgbClr val="002060"/>
              </a:solidFill>
              <a:effectLst>
                <a:outerShdw blurRad="38100" dist="38100" dir="2700000" algn="tl">
                  <a:srgbClr val="000000">
                    <a:alpha val="43137"/>
                  </a:srgbClr>
                </a:outerShdw>
              </a:effectLst>
            </a:endParaRPr>
          </a:p>
        </p:txBody>
      </p:sp>
      <p:sp>
        <p:nvSpPr>
          <p:cNvPr id="6" name="Text Placeholder 5"/>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C74F5D91-5859-4A81-A93E-453226F5EE50}" type="slidenum">
              <a:rPr lang="en-US" smtClean="0"/>
              <a:pPr/>
              <a:t>38</a:t>
            </a:fld>
            <a:endParaRPr lang="en-US"/>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600" y="119982"/>
            <a:ext cx="3352800" cy="429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12" name="TextBox 11"/>
          <p:cNvSpPr txBox="1"/>
          <p:nvPr/>
        </p:nvSpPr>
        <p:spPr>
          <a:xfrm>
            <a:off x="7239000" y="541635"/>
            <a:ext cx="148861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SECTION 2.2</a:t>
            </a:r>
            <a:endParaRPr lang="en-US"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32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829800" y="4114800"/>
            <a:ext cx="1143000" cy="369332"/>
          </a:xfrm>
          <a:prstGeom prst="rect">
            <a:avLst/>
          </a:prstGeom>
          <a:noFill/>
        </p:spPr>
        <p:txBody>
          <a:bodyPr wrap="square" rtlCol="0">
            <a:spAutoFit/>
          </a:bodyPr>
          <a:lstStyle/>
          <a:p>
            <a:endParaRPr lang="en-US" dirty="0"/>
          </a:p>
        </p:txBody>
      </p:sp>
      <p:sp>
        <p:nvSpPr>
          <p:cNvPr id="5" name="TextBox 4"/>
          <p:cNvSpPr txBox="1"/>
          <p:nvPr/>
        </p:nvSpPr>
        <p:spPr>
          <a:xfrm>
            <a:off x="838200" y="5410200"/>
            <a:ext cx="4191000" cy="923330"/>
          </a:xfrm>
          <a:prstGeom prst="rect">
            <a:avLst/>
          </a:prstGeom>
          <a:solidFill>
            <a:srgbClr val="FFFF00"/>
          </a:solidFill>
        </p:spPr>
        <p:txBody>
          <a:bodyPr wrap="square" rtlCol="0">
            <a:spAutoFit/>
          </a:bodyPr>
          <a:lstStyle/>
          <a:p>
            <a:r>
              <a:rPr lang="en-US" dirty="0" smtClean="0"/>
              <a:t>Review info for Upper Sand/Tollgate Creek and Westerly Creek. The two major creek systems in Aurora.</a:t>
            </a:r>
            <a:endParaRPr lang="en-US" dirty="0"/>
          </a:p>
        </p:txBody>
      </p:sp>
      <p:sp>
        <p:nvSpPr>
          <p:cNvPr id="7" name="Bent Arrow 6"/>
          <p:cNvSpPr/>
          <p:nvPr/>
        </p:nvSpPr>
        <p:spPr>
          <a:xfrm>
            <a:off x="1206500" y="453390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p:cNvSpPr>
            <a:spLocks noGrp="1"/>
          </p:cNvSpPr>
          <p:nvPr>
            <p:ph type="title"/>
          </p:nvPr>
        </p:nvSpPr>
        <p:spPr>
          <a:xfrm>
            <a:off x="457200" y="152400"/>
            <a:ext cx="8229600" cy="609600"/>
          </a:xfrm>
        </p:spPr>
        <p:txBody>
          <a:bodyPr>
            <a:noAutofit/>
          </a:bodyPr>
          <a:lstStyle/>
          <a:p>
            <a:r>
              <a:rPr lang="en-US" sz="3200" dirty="0" smtClean="0">
                <a:solidFill>
                  <a:schemeClr val="tx2"/>
                </a:solidFill>
                <a:effectLst>
                  <a:outerShdw blurRad="38100" dist="38100" dir="2700000" algn="tl">
                    <a:srgbClr val="000000">
                      <a:alpha val="43137"/>
                    </a:srgbClr>
                  </a:outerShdw>
                </a:effectLst>
              </a:rPr>
              <a:t>Contrail by OneRain—the pubic website option</a:t>
            </a:r>
            <a:endParaRPr lang="en-US" sz="3200"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39</a:t>
            </a:fld>
            <a:endParaRPr lang="en-US"/>
          </a:p>
        </p:txBody>
      </p:sp>
      <p:sp>
        <p:nvSpPr>
          <p:cNvPr id="8" name="Oval 7"/>
          <p:cNvSpPr/>
          <p:nvPr/>
        </p:nvSpPr>
        <p:spPr>
          <a:xfrm>
            <a:off x="2020316" y="4584700"/>
            <a:ext cx="1319784"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7658100" y="4531868"/>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155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Public Website—</a:t>
            </a:r>
            <a:r>
              <a:rPr lang="en-US" dirty="0" smtClean="0">
                <a:solidFill>
                  <a:schemeClr val="tx2"/>
                </a:solidFill>
                <a:effectLst>
                  <a:outerShdw blurRad="38100" dist="38100" dir="2700000" algn="tl">
                    <a:srgbClr val="000000">
                      <a:alpha val="43137"/>
                    </a:srgbClr>
                  </a:outerShdw>
                </a:effectLst>
                <a:hlinkClick r:id="rId2"/>
              </a:rPr>
              <a:t>Contrail</a:t>
            </a:r>
            <a:r>
              <a:rPr lang="en-US" dirty="0" smtClean="0">
                <a:solidFill>
                  <a:schemeClr val="tx2"/>
                </a:solidFill>
                <a:effectLst>
                  <a:outerShdw blurRad="38100" dist="38100" dir="2700000" algn="tl">
                    <a:srgbClr val="000000">
                      <a:alpha val="43137"/>
                    </a:srgbClr>
                  </a:outerShdw>
                </a:effectLst>
              </a:rPr>
              <a:t> (</a:t>
            </a:r>
            <a:r>
              <a:rPr lang="en-US" i="1" dirty="0" smtClean="0">
                <a:solidFill>
                  <a:schemeClr val="tx2"/>
                </a:solidFill>
                <a:effectLst>
                  <a:outerShdw blurRad="38100" dist="38100" dir="2700000" algn="tl">
                    <a:srgbClr val="000000">
                      <a:alpha val="43137"/>
                    </a:srgbClr>
                  </a:outerShdw>
                </a:effectLst>
              </a:rPr>
              <a:t>by OneRain</a:t>
            </a:r>
            <a:r>
              <a:rPr lang="en-US" dirty="0" smtClean="0">
                <a:solidFill>
                  <a:schemeClr val="tx2"/>
                </a:solidFill>
                <a:effectLst>
                  <a:outerShdw blurRad="38100" dist="38100" dir="2700000" algn="tl">
                    <a:srgbClr val="000000">
                      <a:alpha val="43137"/>
                    </a:srgbClr>
                  </a:outerShdw>
                </a:effectLst>
              </a:rPr>
              <a:t>) </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4</a:t>
            </a:fld>
            <a:endParaRPr lang="en-US"/>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1295400"/>
            <a:ext cx="856502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14800" y="3911600"/>
            <a:ext cx="4445000" cy="2031325"/>
          </a:xfrm>
          <a:prstGeom prst="rect">
            <a:avLst/>
          </a:prstGeom>
          <a:solidFill>
            <a:srgbClr val="FFFF00"/>
          </a:solidFill>
        </p:spPr>
        <p:txBody>
          <a:bodyPr wrap="square" rtlCol="0">
            <a:spAutoFit/>
          </a:bodyPr>
          <a:lstStyle/>
          <a:p>
            <a:pPr algn="just"/>
            <a:r>
              <a:rPr lang="en-US" dirty="0" smtClean="0"/>
              <a:t>This website was developed for public use. You may provide convenient links to this page from your webpages. This site contains many useful features that you may prefer to use operationally and for post-event analysis. Take some time to familiarize yourself with its capabilities.</a:t>
            </a:r>
            <a:endParaRPr lang="en-US" dirty="0"/>
          </a:p>
        </p:txBody>
      </p:sp>
    </p:spTree>
    <p:extLst>
      <p:ext uri="{BB962C8B-B14F-4D97-AF65-F5344CB8AC3E}">
        <p14:creationId xmlns:p14="http://schemas.microsoft.com/office/powerpoint/2010/main" val="3161074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6948"/>
            <a:ext cx="9136578" cy="609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7315200" y="3903340"/>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749418" y="3903340"/>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1000" y="4900619"/>
            <a:ext cx="4648200" cy="1200329"/>
          </a:xfrm>
          <a:prstGeom prst="rect">
            <a:avLst/>
          </a:prstGeom>
          <a:solidFill>
            <a:srgbClr val="FFFF00"/>
          </a:solidFill>
        </p:spPr>
        <p:txBody>
          <a:bodyPr wrap="square" rtlCol="0">
            <a:spAutoFit/>
          </a:bodyPr>
          <a:lstStyle/>
          <a:p>
            <a:r>
              <a:rPr lang="en-US" sz="2400" dirty="0" smtClean="0"/>
              <a:t>Good way to monitor creek flows at multiple locations: compare current level to the flood stage </a:t>
            </a:r>
            <a:endParaRPr lang="en-US" sz="2400" dirty="0"/>
          </a:p>
        </p:txBody>
      </p:sp>
      <p:sp>
        <p:nvSpPr>
          <p:cNvPr id="2" name="Slide Number Placeholder 1"/>
          <p:cNvSpPr>
            <a:spLocks noGrp="1"/>
          </p:cNvSpPr>
          <p:nvPr>
            <p:ph type="sldNum" sz="quarter" idx="12"/>
          </p:nvPr>
        </p:nvSpPr>
        <p:spPr/>
        <p:txBody>
          <a:bodyPr/>
          <a:lstStyle/>
          <a:p>
            <a:fld id="{C74F5D91-5859-4A81-A93E-453226F5EE50}" type="slidenum">
              <a:rPr lang="en-US" smtClean="0"/>
              <a:pPr/>
              <a:t>40</a:t>
            </a:fld>
            <a:endParaRPr lang="en-US"/>
          </a:p>
        </p:txBody>
      </p:sp>
      <p:sp>
        <p:nvSpPr>
          <p:cNvPr id="7" name="Oval 6"/>
          <p:cNvSpPr/>
          <p:nvPr/>
        </p:nvSpPr>
        <p:spPr>
          <a:xfrm>
            <a:off x="5246750" y="28956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457200" y="152400"/>
            <a:ext cx="8229600" cy="6096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effectLst>
                  <a:outerShdw blurRad="38100" dist="38100" dir="2700000" algn="tl">
                    <a:srgbClr val="000000">
                      <a:alpha val="43137"/>
                    </a:srgbClr>
                  </a:outerShdw>
                </a:effectLst>
              </a:rPr>
              <a:t>Contrail</a:t>
            </a:r>
            <a:endParaRPr lang="en-US"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3276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533399"/>
            <a:ext cx="8915400" cy="6182747"/>
          </a:xfrm>
          <a:prstGeom prst="rect">
            <a:avLst/>
          </a:prstGeom>
        </p:spPr>
      </p:pic>
      <p:sp>
        <p:nvSpPr>
          <p:cNvPr id="2" name="Slide Number Placeholder 1"/>
          <p:cNvSpPr>
            <a:spLocks noGrp="1"/>
          </p:cNvSpPr>
          <p:nvPr>
            <p:ph type="sldNum" sz="quarter" idx="12"/>
          </p:nvPr>
        </p:nvSpPr>
        <p:spPr/>
        <p:txBody>
          <a:bodyPr/>
          <a:lstStyle/>
          <a:p>
            <a:fld id="{C74F5D91-5859-4A81-A93E-453226F5EE50}" type="slidenum">
              <a:rPr lang="en-US" smtClean="0"/>
              <a:pPr/>
              <a:t>41</a:t>
            </a:fld>
            <a:endParaRPr lang="en-US"/>
          </a:p>
        </p:txBody>
      </p:sp>
      <p:sp>
        <p:nvSpPr>
          <p:cNvPr id="5" name="TextBox 4"/>
          <p:cNvSpPr txBox="1"/>
          <p:nvPr/>
        </p:nvSpPr>
        <p:spPr>
          <a:xfrm>
            <a:off x="330200" y="4999672"/>
            <a:ext cx="8458200" cy="1323439"/>
          </a:xfrm>
          <a:prstGeom prst="rect">
            <a:avLst/>
          </a:prstGeom>
          <a:solidFill>
            <a:srgbClr val="FFFF00"/>
          </a:solidFill>
        </p:spPr>
        <p:txBody>
          <a:bodyPr wrap="square" rtlCol="0">
            <a:spAutoFit/>
          </a:bodyPr>
          <a:lstStyle/>
          <a:p>
            <a:r>
              <a:rPr lang="en-US" sz="1600" dirty="0" smtClean="0"/>
              <a:t>The ALERT map is another easy way to view current water levels and flow rates. Use the Data Menu (top-left) and select either [Current Discharge] or [Current Stage]. You can then view a time series graph by clicking on a station. USGS and Colorado DWR station data are also displayed. Convenient links to other data sources and tables are provided in the graph box. Colors are used to reflect AHPS thresholds used by the NWS. The next slide contains more information about AHPS.</a:t>
            </a:r>
            <a:endParaRPr lang="en-US"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00" y="1035740"/>
            <a:ext cx="2933700" cy="27742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378200"/>
            <a:ext cx="982601" cy="1591246"/>
          </a:xfrm>
          <a:prstGeom prst="rect">
            <a:avLst/>
          </a:prstGeom>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12"/>
          <a:stretch/>
        </p:blipFill>
        <p:spPr bwMode="auto">
          <a:xfrm>
            <a:off x="191378" y="33909"/>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771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58674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0200" y="3784600"/>
            <a:ext cx="3701172" cy="1754326"/>
          </a:xfrm>
          <a:prstGeom prst="rect">
            <a:avLst/>
          </a:prstGeom>
          <a:solidFill>
            <a:srgbClr val="FFFF00"/>
          </a:solidFill>
        </p:spPr>
        <p:txBody>
          <a:bodyPr wrap="square" rtlCol="0">
            <a:spAutoFit/>
          </a:bodyPr>
          <a:lstStyle/>
          <a:p>
            <a:r>
              <a:rPr lang="en-US" dirty="0" smtClean="0"/>
              <a:t>Another option for monitoring water levels via the MAPS menu.  </a:t>
            </a:r>
            <a:r>
              <a:rPr lang="en-US" dirty="0"/>
              <a:t>C</a:t>
            </a:r>
            <a:r>
              <a:rPr lang="en-US" dirty="0" smtClean="0"/>
              <a:t>olored dots indicate current threat levels. Selecting a site will generate a stage hydrograph and other pertinent information. </a:t>
            </a:r>
            <a:endParaRPr lang="en-US" dirty="0"/>
          </a:p>
        </p:txBody>
      </p:sp>
      <p:sp>
        <p:nvSpPr>
          <p:cNvPr id="2" name="Title 1"/>
          <p:cNvSpPr>
            <a:spLocks noGrp="1"/>
          </p:cNvSpPr>
          <p:nvPr>
            <p:ph type="title"/>
          </p:nvPr>
        </p:nvSpPr>
        <p:spPr>
          <a:xfrm>
            <a:off x="457200" y="274638"/>
            <a:ext cx="8229600" cy="749871"/>
          </a:xfrm>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From the alert5 website</a:t>
            </a:r>
            <a:endParaRPr lang="en-US" dirty="0">
              <a:solidFill>
                <a:schemeClr val="tx2"/>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C74F5D91-5859-4A81-A93E-453226F5EE50}" type="slidenum">
              <a:rPr lang="en-US" smtClean="0"/>
              <a:pPr/>
              <a:t>42</a:t>
            </a:fld>
            <a:endParaRPr lang="en-US"/>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12"/>
          <a:stretch/>
        </p:blipFill>
        <p:spPr bwMode="auto">
          <a:xfrm>
            <a:off x="228600" y="1024509"/>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845175"/>
            <a:ext cx="295275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524250"/>
            <a:ext cx="48958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0064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rPr>
              <a:t>Radar Options</a:t>
            </a:r>
            <a:endParaRPr lang="en-US" b="1" dirty="0">
              <a:solidFill>
                <a:srgbClr val="002060"/>
              </a:solidFill>
              <a:effectLst>
                <a:outerShdw blurRad="38100" dist="38100" dir="2700000" algn="tl">
                  <a:srgbClr val="000000">
                    <a:alpha val="43137"/>
                  </a:srgbClr>
                </a:outerShdw>
              </a:effectLst>
            </a:endParaRPr>
          </a:p>
        </p:txBody>
      </p:sp>
      <p:sp>
        <p:nvSpPr>
          <p:cNvPr id="7" name="Text Placeholder 6"/>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C74F5D91-5859-4A81-A93E-453226F5EE50}" type="slidenum">
              <a:rPr lang="en-US" smtClean="0"/>
              <a:pPr/>
              <a:t>43</a:t>
            </a:fld>
            <a:endParaRPr lang="en-US"/>
          </a:p>
        </p:txBody>
      </p:sp>
      <p:pic>
        <p:nvPicPr>
          <p:cNvPr id="8" name="Picture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9" name="TextBox 8"/>
          <p:cNvSpPr txBox="1"/>
          <p:nvPr/>
        </p:nvSpPr>
        <p:spPr>
          <a:xfrm>
            <a:off x="7239000" y="541635"/>
            <a:ext cx="1510542"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SECTION </a:t>
            </a:r>
            <a:r>
              <a:rPr lang="en-US" sz="2400" b="1" dirty="0">
                <a:solidFill>
                  <a:srgbClr val="FF0000"/>
                </a:solidFill>
                <a:effectLst>
                  <a:outerShdw blurRad="38100" dist="38100" dir="2700000" algn="tl">
                    <a:srgbClr val="000000">
                      <a:alpha val="43137"/>
                    </a:srgbClr>
                  </a:outerShdw>
                </a:effectLst>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1" y="541635"/>
            <a:ext cx="5910562" cy="3877964"/>
          </a:xfrm>
          <a:prstGeom prst="rect">
            <a:avLst/>
          </a:prstGeom>
        </p:spPr>
      </p:pic>
    </p:spTree>
    <p:extLst>
      <p:ext uri="{BB962C8B-B14F-4D97-AF65-F5344CB8AC3E}">
        <p14:creationId xmlns:p14="http://schemas.microsoft.com/office/powerpoint/2010/main" val="1126526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4F5D91-5859-4A81-A93E-453226F5EE50}" type="slidenum">
              <a:rPr lang="en-US" smtClean="0"/>
              <a:pPr/>
              <a:t>44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5775"/>
            <a:ext cx="5953125"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81500"/>
            <a:ext cx="601027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971800" y="3200400"/>
            <a:ext cx="5469575" cy="923330"/>
          </a:xfrm>
          <a:prstGeom prst="rect">
            <a:avLst/>
          </a:prstGeom>
          <a:solidFill>
            <a:srgbClr val="FFFF00"/>
          </a:solidFill>
        </p:spPr>
        <p:txBody>
          <a:bodyPr wrap="square" rtlCol="0">
            <a:spAutoFit/>
          </a:bodyPr>
          <a:lstStyle/>
          <a:p>
            <a:r>
              <a:rPr lang="en-US" dirty="0" smtClean="0"/>
              <a:t>Both of these maps are good choices for viewing current radar. They are found from the Maps menu. ALERT rainfall totals are shown on both maps by default.</a:t>
            </a:r>
            <a:endParaRPr lang="en-US"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12"/>
          <a:stretch/>
        </p:blipFill>
        <p:spPr bwMode="auto">
          <a:xfrm>
            <a:off x="228600" y="76200"/>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594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463"/>
            <a:ext cx="9144000" cy="5650537"/>
          </a:xfrm>
          <a:prstGeom prst="rect">
            <a:avLst/>
          </a:prstGeom>
        </p:spPr>
      </p:pic>
      <p:sp>
        <p:nvSpPr>
          <p:cNvPr id="5" name="Title 4"/>
          <p:cNvSpPr>
            <a:spLocks noGrp="1"/>
          </p:cNvSpPr>
          <p:nvPr>
            <p:ph type="title"/>
          </p:nvPr>
        </p:nvSpPr>
        <p:spPr>
          <a:xfrm>
            <a:off x="457200" y="274638"/>
            <a:ext cx="8229600" cy="932825"/>
          </a:xfrm>
        </p:spPr>
        <p:txBody>
          <a:bodyPr/>
          <a:lstStyle/>
          <a:p>
            <a:r>
              <a:rPr lang="en-US" dirty="0" smtClean="0">
                <a:solidFill>
                  <a:schemeClr val="tx2"/>
                </a:solidFill>
                <a:effectLst>
                  <a:outerShdw blurRad="38100" dist="38100" dir="2700000" algn="tl">
                    <a:srgbClr val="000000">
                      <a:alpha val="43137"/>
                    </a:srgbClr>
                  </a:outerShdw>
                </a:effectLst>
              </a:rPr>
              <a:t>ALERT Map</a:t>
            </a:r>
            <a:endParaRPr lang="en-US" dirty="0">
              <a:solidFill>
                <a:schemeClr val="tx2"/>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74F5D91-5859-4A81-A93E-453226F5EE50}" type="slidenum">
              <a:rPr lang="en-US" smtClean="0"/>
              <a:pPr/>
              <a:t>45</a:t>
            </a:fld>
            <a:endParaRPr lang="en-US"/>
          </a:p>
        </p:txBody>
      </p:sp>
      <p:sp>
        <p:nvSpPr>
          <p:cNvPr id="4" name="TextBox 3"/>
          <p:cNvSpPr txBox="1"/>
          <p:nvPr/>
        </p:nvSpPr>
        <p:spPr>
          <a:xfrm>
            <a:off x="3187700" y="1665506"/>
            <a:ext cx="2832100" cy="5016758"/>
          </a:xfrm>
          <a:prstGeom prst="rect">
            <a:avLst/>
          </a:prstGeom>
          <a:solidFill>
            <a:srgbClr val="FFFF00"/>
          </a:solidFill>
        </p:spPr>
        <p:txBody>
          <a:bodyPr wrap="square" rtlCol="0">
            <a:spAutoFit/>
          </a:bodyPr>
          <a:lstStyle/>
          <a:p>
            <a:r>
              <a:rPr lang="en-US" sz="1600" dirty="0" smtClean="0"/>
              <a:t>This is the most popular map for viewing both real-time and archived ALERT data. The current radar loop and NWS warning boxes are on by default. Users can control these and other settings from the Data Menu (top-left). The ALERT rainfall amounts displayed are totals for the previous hour. Other time periods can be selected from the Data Menu. Click on the stations to see time-series plots and tabular summaries. Links to access more information are provided in the pop-up boxes.  The map background can also be change to other common Google Maps (top-left).</a:t>
            </a:r>
            <a:endParaRPr lang="en-US" sz="16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9" y="5334000"/>
            <a:ext cx="3071811" cy="136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457200" y="1371600"/>
            <a:ext cx="0" cy="3962400"/>
          </a:xfrm>
          <a:prstGeom prst="straightConnector1">
            <a:avLst/>
          </a:prstGeom>
          <a:ln w="889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856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837839"/>
            <a:ext cx="9144000" cy="5999447"/>
          </a:xfrm>
          <a:prstGeom prst="rect">
            <a:avLst/>
          </a:prstGeom>
        </p:spPr>
      </p:pic>
      <p:sp>
        <p:nvSpPr>
          <p:cNvPr id="4" name="TextBox 3"/>
          <p:cNvSpPr txBox="1"/>
          <p:nvPr/>
        </p:nvSpPr>
        <p:spPr>
          <a:xfrm>
            <a:off x="63500" y="1376839"/>
            <a:ext cx="2755900" cy="5016758"/>
          </a:xfrm>
          <a:prstGeom prst="rect">
            <a:avLst/>
          </a:prstGeom>
          <a:solidFill>
            <a:srgbClr val="FFFF00"/>
          </a:solidFill>
        </p:spPr>
        <p:txBody>
          <a:bodyPr wrap="square" rtlCol="0">
            <a:spAutoFit/>
          </a:bodyPr>
          <a:lstStyle/>
          <a:p>
            <a:r>
              <a:rPr lang="en-US" sz="1600" dirty="0" smtClean="0"/>
              <a:t>This is UDFCD’s custom </a:t>
            </a:r>
            <a:r>
              <a:rPr lang="en-US" sz="1600" dirty="0"/>
              <a:t>r</a:t>
            </a:r>
            <a:r>
              <a:rPr lang="en-US" sz="1600" dirty="0" smtClean="0"/>
              <a:t>adar website. The ALERT rainfall amounts displayed are totals for the previous 6-hours. Click on values and other map features for more information. Use the menu items at the top for selecting options</a:t>
            </a:r>
            <a:r>
              <a:rPr lang="en-US" sz="1600" dirty="0"/>
              <a:t>. Hydro features (QPE &amp; QPF) are especially useful when storms are affecting </a:t>
            </a:r>
            <a:r>
              <a:rPr lang="en-US" sz="1600" dirty="0" smtClean="0"/>
              <a:t>UDFCD (see next page). The play button next to the data display time (top-left) will initiate the looping feature. The time displayed top-right is the current commuter clock time. Spend time to become familiar with the many options available here. </a:t>
            </a:r>
            <a:endParaRPr lang="en-US" sz="1600" dirty="0"/>
          </a:p>
        </p:txBody>
      </p:sp>
      <p:sp>
        <p:nvSpPr>
          <p:cNvPr id="5" name="Title 4"/>
          <p:cNvSpPr>
            <a:spLocks noGrp="1"/>
          </p:cNvSpPr>
          <p:nvPr>
            <p:ph type="title"/>
          </p:nvPr>
        </p:nvSpPr>
        <p:spPr>
          <a:xfrm>
            <a:off x="457200" y="228600"/>
            <a:ext cx="8229600" cy="563201"/>
          </a:xfrm>
        </p:spPr>
        <p:txBody>
          <a:bodyPr>
            <a:normAutofit fontScale="90000"/>
          </a:bodyPr>
          <a:lstStyle/>
          <a:p>
            <a:r>
              <a:rPr lang="en-US" dirty="0" smtClean="0">
                <a:solidFill>
                  <a:schemeClr val="tx2"/>
                </a:solidFill>
                <a:effectLst>
                  <a:outerShdw blurRad="38100" dist="38100" dir="2700000" algn="tl">
                    <a:srgbClr val="000000">
                      <a:alpha val="43137"/>
                    </a:srgbClr>
                  </a:outerShdw>
                </a:effectLst>
                <a:hlinkClick r:id="rId3"/>
              </a:rPr>
              <a:t>WDT </a:t>
            </a:r>
            <a:r>
              <a:rPr lang="en-US" dirty="0" err="1" smtClean="0">
                <a:solidFill>
                  <a:schemeClr val="tx2"/>
                </a:solidFill>
                <a:effectLst>
                  <a:outerShdw blurRad="38100" dist="38100" dir="2700000" algn="tl">
                    <a:srgbClr val="000000">
                      <a:alpha val="43137"/>
                    </a:srgbClr>
                  </a:outerShdw>
                </a:effectLst>
                <a:hlinkClick r:id="rId3"/>
              </a:rPr>
              <a:t>iMap</a:t>
            </a:r>
            <a:r>
              <a:rPr lang="en-US" dirty="0" smtClean="0">
                <a:solidFill>
                  <a:schemeClr val="tx2"/>
                </a:solidFill>
                <a:effectLst>
                  <a:outerShdw blurRad="38100" dist="38100" dir="2700000" algn="tl">
                    <a:srgbClr val="000000">
                      <a:alpha val="43137"/>
                    </a:srgbClr>
                  </a:outerShdw>
                </a:effectLst>
                <a:hlinkClick r:id="rId3"/>
              </a:rPr>
              <a:t>-Pro </a:t>
            </a:r>
            <a:r>
              <a:rPr lang="en-US" dirty="0" err="1" smtClean="0">
                <a:solidFill>
                  <a:schemeClr val="tx2"/>
                </a:solidFill>
                <a:effectLst>
                  <a:outerShdw blurRad="38100" dist="38100" dir="2700000" algn="tl">
                    <a:srgbClr val="000000">
                      <a:alpha val="43137"/>
                    </a:srgbClr>
                  </a:outerShdw>
                </a:effectLst>
              </a:rPr>
              <a:t>HydroWatch</a:t>
            </a:r>
            <a:endParaRPr lang="en-US" dirty="0">
              <a:solidFill>
                <a:schemeClr val="tx2"/>
              </a:solidFill>
              <a:effectLst>
                <a:outerShdw blurRad="38100" dist="38100" dir="2700000" algn="tl">
                  <a:srgbClr val="000000">
                    <a:alpha val="43137"/>
                  </a:srgbClr>
                </a:outerShdw>
              </a:effectLst>
            </a:endParaRPr>
          </a:p>
        </p:txBody>
      </p:sp>
      <p:sp>
        <p:nvSpPr>
          <p:cNvPr id="6" name="Slide Number Placeholder 2"/>
          <p:cNvSpPr>
            <a:spLocks noGrp="1"/>
          </p:cNvSpPr>
          <p:nvPr>
            <p:ph type="sldNum" sz="quarter" idx="12"/>
          </p:nvPr>
        </p:nvSpPr>
        <p:spPr>
          <a:xfrm>
            <a:off x="6553200" y="6356350"/>
            <a:ext cx="2133600" cy="365125"/>
          </a:xfrm>
        </p:spPr>
        <p:txBody>
          <a:bodyPr/>
          <a:lstStyle/>
          <a:p>
            <a:fld id="{C74F5D91-5859-4A81-A93E-453226F5EE50}" type="slidenum">
              <a:rPr lang="en-US" smtClean="0"/>
              <a:pPr/>
              <a:t>46</a:t>
            </a:fld>
            <a:endParaRPr lang="en-US" dirty="0"/>
          </a:p>
        </p:txBody>
      </p:sp>
    </p:spTree>
    <p:extLst>
      <p:ext uri="{BB962C8B-B14F-4D97-AF65-F5344CB8AC3E}">
        <p14:creationId xmlns:p14="http://schemas.microsoft.com/office/powerpoint/2010/main" val="35502492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effectLst>
                  <a:outerShdw blurRad="38100" dist="38100" dir="2700000" algn="tl">
                    <a:srgbClr val="000000">
                      <a:alpha val="43137"/>
                    </a:srgbClr>
                  </a:outerShdw>
                </a:effectLst>
              </a:rPr>
              <a:t>HydroWatch</a:t>
            </a:r>
            <a:r>
              <a:rPr lang="en-US" dirty="0" smtClean="0">
                <a:solidFill>
                  <a:schemeClr val="tx2"/>
                </a:solidFill>
                <a:effectLst>
                  <a:outerShdw blurRad="38100" dist="38100" dir="2700000" algn="tl">
                    <a:srgbClr val="000000">
                      <a:alpha val="43137"/>
                    </a:srgbClr>
                  </a:outerShdw>
                </a:effectLst>
              </a:rPr>
              <a:t> Hydro Menu</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47</a:t>
            </a:fld>
            <a:endParaRPr lang="en-US"/>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3019" y="1371600"/>
            <a:ext cx="776907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Up Arrow 6"/>
          <p:cNvSpPr/>
          <p:nvPr/>
        </p:nvSpPr>
        <p:spPr>
          <a:xfrm>
            <a:off x="2455035" y="1494087"/>
            <a:ext cx="273563" cy="44082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2073" y="4016276"/>
            <a:ext cx="3892327" cy="2308324"/>
          </a:xfrm>
          <a:prstGeom prst="rect">
            <a:avLst/>
          </a:prstGeom>
          <a:solidFill>
            <a:srgbClr val="FFFF00"/>
          </a:solidFill>
        </p:spPr>
        <p:txBody>
          <a:bodyPr wrap="square" rtlCol="0">
            <a:spAutoFit/>
          </a:bodyPr>
          <a:lstStyle/>
          <a:p>
            <a:r>
              <a:rPr lang="en-US" sz="1600" dirty="0" smtClean="0"/>
              <a:t>Selecting this menu will produce the above pop-up indicating that Rain Gauges are ‘ON’ by default. The subsequent menu choices enable selecting radar-derived gage-corrected rainfall estimates and forecasts (QPE &amp; QPF) for various time periods. Displaying too many radar data overlays simultaneously will clutter this map display quickly. </a:t>
            </a:r>
            <a:endParaRPr lang="en-US" sz="1600"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28725"/>
            <a:ext cx="1867091" cy="1285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667000"/>
            <a:ext cx="1836230" cy="12910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113" y="4267200"/>
            <a:ext cx="1846517" cy="11778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flipV="1">
            <a:off x="3429000" y="1909513"/>
            <a:ext cx="4514945" cy="960688"/>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733800" y="3009901"/>
            <a:ext cx="4210145" cy="431799"/>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76600" y="3136901"/>
            <a:ext cx="4800600" cy="1981199"/>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17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2"/>
                </a:solidFill>
                <a:effectLst>
                  <a:outerShdw blurRad="38100" dist="38100" dir="2700000" algn="tl">
                    <a:srgbClr val="000000">
                      <a:alpha val="43137"/>
                    </a:srgbClr>
                  </a:outerShdw>
                </a:effectLst>
              </a:rPr>
              <a:t>HydroWatch</a:t>
            </a:r>
            <a:r>
              <a:rPr lang="en-US" dirty="0">
                <a:solidFill>
                  <a:schemeClr val="tx2"/>
                </a:solidFill>
                <a:effectLst>
                  <a:outerShdw blurRad="38100" dist="38100" dir="2700000" algn="tl">
                    <a:srgbClr val="000000">
                      <a:alpha val="43137"/>
                    </a:srgbClr>
                  </a:outerShdw>
                </a:effectLst>
              </a:rPr>
              <a:t> </a:t>
            </a:r>
            <a:r>
              <a:rPr lang="en-US" dirty="0" smtClean="0">
                <a:solidFill>
                  <a:schemeClr val="tx2"/>
                </a:solidFill>
                <a:effectLst>
                  <a:outerShdw blurRad="38100" dist="38100" dir="2700000" algn="tl">
                    <a:srgbClr val="000000">
                      <a:alpha val="43137"/>
                    </a:srgbClr>
                  </a:outerShdw>
                </a:effectLst>
              </a:rPr>
              <a:t>QPE Grid Example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699" y="1600200"/>
            <a:ext cx="6962602" cy="4525963"/>
          </a:xfrm>
        </p:spPr>
      </p:pic>
      <p:sp>
        <p:nvSpPr>
          <p:cNvPr id="4" name="Slide Number Placeholder 3"/>
          <p:cNvSpPr>
            <a:spLocks noGrp="1"/>
          </p:cNvSpPr>
          <p:nvPr>
            <p:ph type="sldNum" sz="quarter" idx="12"/>
          </p:nvPr>
        </p:nvSpPr>
        <p:spPr/>
        <p:txBody>
          <a:bodyPr/>
          <a:lstStyle/>
          <a:p>
            <a:fld id="{C74F5D91-5859-4A81-A93E-453226F5EE50}" type="slidenum">
              <a:rPr lang="en-US" smtClean="0"/>
              <a:pPr/>
              <a:t>48</a:t>
            </a:fld>
            <a:endParaRPr lang="en-US"/>
          </a:p>
        </p:txBody>
      </p:sp>
      <p:sp>
        <p:nvSpPr>
          <p:cNvPr id="6" name="TextBox 5"/>
          <p:cNvSpPr txBox="1"/>
          <p:nvPr/>
        </p:nvSpPr>
        <p:spPr>
          <a:xfrm>
            <a:off x="1089089" y="6096000"/>
            <a:ext cx="2416111"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Event Date: July 7, 2014</a:t>
            </a:r>
            <a:endParaRPr lang="en-US" dirty="0">
              <a:effectLst>
                <a:outerShdw blurRad="38100" dist="38100" dir="2700000" algn="tl">
                  <a:srgbClr val="000000">
                    <a:alpha val="43137"/>
                  </a:srgbClr>
                </a:outerShdw>
              </a:effectLst>
            </a:endParaRPr>
          </a:p>
        </p:txBody>
      </p:sp>
      <p:sp>
        <p:nvSpPr>
          <p:cNvPr id="7" name="Oval 6"/>
          <p:cNvSpPr/>
          <p:nvPr/>
        </p:nvSpPr>
        <p:spPr>
          <a:xfrm>
            <a:off x="2527300" y="1511300"/>
            <a:ext cx="60960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7" idx="7"/>
          </p:cNvCxnSpPr>
          <p:nvPr/>
        </p:nvCxnSpPr>
        <p:spPr>
          <a:xfrm flipH="1">
            <a:off x="3047627" y="990600"/>
            <a:ext cx="2133974" cy="576496"/>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6273" y="2527518"/>
            <a:ext cx="2825527" cy="1815882"/>
          </a:xfrm>
          <a:prstGeom prst="rect">
            <a:avLst/>
          </a:prstGeom>
          <a:solidFill>
            <a:srgbClr val="FFFF00"/>
          </a:solidFill>
        </p:spPr>
        <p:txBody>
          <a:bodyPr wrap="square" rtlCol="0">
            <a:spAutoFit/>
          </a:bodyPr>
          <a:lstStyle/>
          <a:p>
            <a:r>
              <a:rPr lang="en-US" sz="1600" dirty="0"/>
              <a:t>R</a:t>
            </a:r>
            <a:r>
              <a:rPr lang="en-US" sz="1600" dirty="0" smtClean="0"/>
              <a:t>ain gauges are turned off in this example via the [Hydro] menu. Also, the [Current] menu was used to disable the National Mosaic Radar. Concurrent overlaid Radar images will distort the colors.</a:t>
            </a:r>
            <a:endParaRPr lang="en-US" sz="1600" dirty="0"/>
          </a:p>
        </p:txBody>
      </p:sp>
    </p:spTree>
    <p:extLst>
      <p:ext uri="{BB962C8B-B14F-4D97-AF65-F5344CB8AC3E}">
        <p14:creationId xmlns:p14="http://schemas.microsoft.com/office/powerpoint/2010/main" val="2938241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tx2"/>
                </a:solidFill>
                <a:effectLst>
                  <a:outerShdw blurRad="38100" dist="38100" dir="2700000" algn="tl">
                    <a:srgbClr val="000000">
                      <a:alpha val="43137"/>
                    </a:srgbClr>
                  </a:outerShdw>
                </a:effectLst>
              </a:rPr>
              <a:t>HydroWatch</a:t>
            </a:r>
            <a:r>
              <a:rPr lang="en-US" dirty="0">
                <a:solidFill>
                  <a:schemeClr val="tx2"/>
                </a:solidFill>
                <a:effectLst>
                  <a:outerShdw blurRad="38100" dist="38100" dir="2700000" algn="tl">
                    <a:srgbClr val="000000">
                      <a:alpha val="43137"/>
                    </a:srgbClr>
                  </a:outerShdw>
                </a:effectLst>
              </a:rPr>
              <a:t> </a:t>
            </a:r>
            <a:r>
              <a:rPr lang="en-US" dirty="0" smtClean="0">
                <a:solidFill>
                  <a:schemeClr val="tx2"/>
                </a:solidFill>
                <a:effectLst>
                  <a:outerShdw blurRad="38100" dist="38100" dir="2700000" algn="tl">
                    <a:srgbClr val="000000">
                      <a:alpha val="43137"/>
                    </a:srgbClr>
                  </a:outerShdw>
                </a:effectLst>
              </a:rPr>
              <a:t>QPE Basin Avg. Example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148" y="1600200"/>
            <a:ext cx="6929704" cy="4525963"/>
          </a:xfrm>
        </p:spPr>
      </p:pic>
      <p:sp>
        <p:nvSpPr>
          <p:cNvPr id="4" name="Slide Number Placeholder 3"/>
          <p:cNvSpPr>
            <a:spLocks noGrp="1"/>
          </p:cNvSpPr>
          <p:nvPr>
            <p:ph type="sldNum" sz="quarter" idx="12"/>
          </p:nvPr>
        </p:nvSpPr>
        <p:spPr/>
        <p:txBody>
          <a:bodyPr/>
          <a:lstStyle/>
          <a:p>
            <a:fld id="{C74F5D91-5859-4A81-A93E-453226F5EE50}" type="slidenum">
              <a:rPr lang="en-US" smtClean="0"/>
              <a:pPr/>
              <a:t>49</a:t>
            </a:fld>
            <a:endParaRPr lang="en-US"/>
          </a:p>
        </p:txBody>
      </p:sp>
      <p:sp>
        <p:nvSpPr>
          <p:cNvPr id="6" name="TextBox 5"/>
          <p:cNvSpPr txBox="1"/>
          <p:nvPr/>
        </p:nvSpPr>
        <p:spPr>
          <a:xfrm>
            <a:off x="1089089" y="6096000"/>
            <a:ext cx="2416111"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Event Date: July 7, 2014</a:t>
            </a:r>
            <a:endParaRPr lang="en-US" dirty="0">
              <a:effectLst>
                <a:outerShdw blurRad="38100" dist="38100" dir="2700000" algn="tl">
                  <a:srgbClr val="000000">
                    <a:alpha val="43137"/>
                  </a:srgbClr>
                </a:outerShdw>
              </a:effectLst>
            </a:endParaRPr>
          </a:p>
        </p:txBody>
      </p:sp>
      <p:sp>
        <p:nvSpPr>
          <p:cNvPr id="7" name="TextBox 6"/>
          <p:cNvSpPr txBox="1"/>
          <p:nvPr/>
        </p:nvSpPr>
        <p:spPr>
          <a:xfrm>
            <a:off x="304800" y="2819400"/>
            <a:ext cx="2825527" cy="1815882"/>
          </a:xfrm>
          <a:prstGeom prst="rect">
            <a:avLst/>
          </a:prstGeom>
          <a:solidFill>
            <a:srgbClr val="FFFF00"/>
          </a:solidFill>
        </p:spPr>
        <p:txBody>
          <a:bodyPr wrap="square" rtlCol="0">
            <a:spAutoFit/>
          </a:bodyPr>
          <a:lstStyle/>
          <a:p>
            <a:r>
              <a:rPr lang="en-US" sz="1600" dirty="0" smtClean="0"/>
              <a:t>QPF (Quantitative Precipitation Forecast) map products will look similar to this. Use the [Map Controls] menu to change the background. Use [Map Assets] menu to add the floodplains layer.</a:t>
            </a:r>
            <a:endParaRPr lang="en-US" sz="1600" dirty="0"/>
          </a:p>
        </p:txBody>
      </p:sp>
      <p:sp>
        <p:nvSpPr>
          <p:cNvPr id="8" name="Oval 7"/>
          <p:cNvSpPr/>
          <p:nvPr/>
        </p:nvSpPr>
        <p:spPr>
          <a:xfrm>
            <a:off x="2527300" y="1511300"/>
            <a:ext cx="60960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2251553" y="1889991"/>
            <a:ext cx="186847" cy="9294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047627" y="1066800"/>
            <a:ext cx="1448173" cy="500296"/>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02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rPr>
              <a:t>Flash Flood Prediction Program (F2P2) </a:t>
            </a:r>
            <a:endParaRPr lang="en-US" b="1"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body" idx="1"/>
          </p:nvPr>
        </p:nvSpPr>
        <p:spPr/>
        <p:txBody>
          <a:bodyPr/>
          <a:lstStyle/>
          <a:p>
            <a:r>
              <a:rPr lang="en-US" dirty="0" smtClean="0">
                <a:solidFill>
                  <a:schemeClr val="tx2"/>
                </a:solidFill>
                <a:effectLst>
                  <a:outerShdw blurRad="38100" dist="38100" dir="2700000" algn="tl">
                    <a:srgbClr val="000000">
                      <a:alpha val="43137"/>
                    </a:srgbClr>
                  </a:outerShdw>
                </a:effectLst>
              </a:rPr>
              <a:t>Meteorological Products &amp; Services</a:t>
            </a:r>
            <a:endParaRPr lang="en-US" dirty="0">
              <a:solidFill>
                <a:schemeClr val="tx2"/>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C74F5D91-5859-4A81-A93E-453226F5EE50}" type="slidenum">
              <a:rPr lang="en-US" smtClean="0"/>
              <a:pPr/>
              <a:t>5</a:t>
            </a:fld>
            <a:endParaRPr lang="en-US"/>
          </a:p>
        </p:txBody>
      </p:sp>
      <p:pic>
        <p:nvPicPr>
          <p:cNvPr id="7" name="Picture 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8" name="TextBox 7"/>
          <p:cNvSpPr txBox="1"/>
          <p:nvPr/>
        </p:nvSpPr>
        <p:spPr>
          <a:xfrm>
            <a:off x="7239000" y="541635"/>
            <a:ext cx="1510542"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SECTION </a:t>
            </a:r>
            <a:r>
              <a:rPr lang="en-US" sz="2400" b="1" dirty="0">
                <a:solidFill>
                  <a:srgbClr val="FF0000"/>
                </a:solidFill>
                <a:effectLst>
                  <a:outerShdw blurRad="38100" dist="38100" dir="2700000" algn="tl">
                    <a:srgbClr val="000000">
                      <a:alpha val="43137"/>
                    </a:srgbClr>
                  </a:outerShdw>
                </a:effectLst>
              </a:rPr>
              <a:t>1</a:t>
            </a:r>
          </a:p>
        </p:txBody>
      </p:sp>
      <p:sp>
        <p:nvSpPr>
          <p:cNvPr id="9" name="Text Box 6"/>
          <p:cNvSpPr txBox="1">
            <a:spLocks noChangeArrowheads="1"/>
          </p:cNvSpPr>
          <p:nvPr/>
        </p:nvSpPr>
        <p:spPr bwMode="auto">
          <a:xfrm>
            <a:off x="1179513" y="5867400"/>
            <a:ext cx="7050087" cy="701675"/>
          </a:xfrm>
          <a:prstGeom prst="rect">
            <a:avLst/>
          </a:prstGeom>
          <a:noFill/>
          <a:ln w="9525">
            <a:noFill/>
            <a:miter lim="800000"/>
            <a:headEnd/>
            <a:tailEnd/>
          </a:ln>
          <a:effectLst/>
        </p:spPr>
        <p:txBody>
          <a:bodyPr>
            <a:spAutoFit/>
          </a:bodyPr>
          <a:lstStyle/>
          <a:p>
            <a:pPr algn="ctr"/>
            <a:r>
              <a:rPr lang="en-US" sz="2000" b="1" i="1" dirty="0">
                <a:solidFill>
                  <a:srgbClr val="0000D2"/>
                </a:solidFill>
                <a:effectLst>
                  <a:outerShdw blurRad="38100" dist="38100" dir="2700000" algn="tl">
                    <a:srgbClr val="C0C0C0"/>
                  </a:outerShdw>
                </a:effectLst>
                <a:latin typeface="Times New Roman" pitchFamily="18" charset="0"/>
              </a:rPr>
              <a:t>Serving the greater Denver metropolitan area since 1979</a:t>
            </a:r>
            <a:br>
              <a:rPr lang="en-US" sz="2000" b="1" i="1" dirty="0">
                <a:solidFill>
                  <a:srgbClr val="0000D2"/>
                </a:solidFill>
                <a:effectLst>
                  <a:outerShdw blurRad="38100" dist="38100" dir="2700000" algn="tl">
                    <a:srgbClr val="C0C0C0"/>
                  </a:outerShdw>
                </a:effectLst>
                <a:latin typeface="Times New Roman" pitchFamily="18" charset="0"/>
              </a:rPr>
            </a:br>
            <a:r>
              <a:rPr lang="en-US" sz="2000" b="1" i="1" dirty="0">
                <a:solidFill>
                  <a:srgbClr val="0000D2"/>
                </a:solidFill>
                <a:effectLst>
                  <a:outerShdw blurRad="38100" dist="38100" dir="2700000" algn="tl">
                    <a:srgbClr val="C0C0C0"/>
                  </a:outerShdw>
                </a:effectLst>
                <a:latin typeface="Times New Roman" pitchFamily="18" charset="0"/>
              </a:rPr>
              <a:t>in cooperation with NOAA’s National Weather Service</a:t>
            </a:r>
          </a:p>
        </p:txBody>
      </p:sp>
      <p:pic>
        <p:nvPicPr>
          <p:cNvPr id="11" name="Content Placeholder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28" y="304800"/>
            <a:ext cx="4538472" cy="3356934"/>
          </a:xfrm>
          <a:prstGeom prst="rect">
            <a:avLst/>
          </a:prstGeom>
        </p:spPr>
      </p:pic>
    </p:spTree>
    <p:extLst>
      <p:ext uri="{BB962C8B-B14F-4D97-AF65-F5344CB8AC3E}">
        <p14:creationId xmlns:p14="http://schemas.microsoft.com/office/powerpoint/2010/main" val="18565339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effectLst>
                  <a:outerShdw blurRad="38100" dist="38100" dir="2700000" algn="tl">
                    <a:srgbClr val="000000">
                      <a:alpha val="43137"/>
                    </a:srgbClr>
                  </a:outerShdw>
                </a:effectLst>
              </a:rPr>
              <a:t>HydroWatch</a:t>
            </a:r>
            <a:r>
              <a:rPr lang="en-US" dirty="0" smtClean="0">
                <a:solidFill>
                  <a:schemeClr val="tx2"/>
                </a:solidFill>
                <a:effectLst>
                  <a:outerShdw blurRad="38100" dist="38100" dir="2700000" algn="tl">
                    <a:srgbClr val="000000">
                      <a:alpha val="43137"/>
                    </a:srgbClr>
                  </a:outerShdw>
                </a:effectLst>
              </a:rPr>
              <a:t> Current Menu</a:t>
            </a:r>
            <a:endParaRPr lang="en-US"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50</a:t>
            </a:fld>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560" y="1371600"/>
            <a:ext cx="7863840" cy="504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3003037" y="1494087"/>
            <a:ext cx="273563" cy="44082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2073" y="4016276"/>
            <a:ext cx="4044727" cy="2062103"/>
          </a:xfrm>
          <a:prstGeom prst="rect">
            <a:avLst/>
          </a:prstGeom>
          <a:solidFill>
            <a:srgbClr val="FFFF00"/>
          </a:solidFill>
        </p:spPr>
        <p:txBody>
          <a:bodyPr wrap="square" rtlCol="0">
            <a:spAutoFit/>
          </a:bodyPr>
          <a:lstStyle/>
          <a:p>
            <a:r>
              <a:rPr lang="en-US" sz="1600" dirty="0" smtClean="0"/>
              <a:t>Selecting this menu shows that the National Mosaic Radar display is ‘ON’ by default. The subsequent menu choices are shown at the right. Selections can be toggled ON/OFF as desired. The blue dotted line points to a storm attribute for heavy rainfall in this example. Storm Attributes are ‘ON’ by default. Familiarize yourself with these options.</a:t>
            </a:r>
            <a:endParaRPr lang="en-US" sz="16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734" y="1292733"/>
            <a:ext cx="1856804" cy="8435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734" y="2323243"/>
            <a:ext cx="1846517" cy="13733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021" y="3930396"/>
            <a:ext cx="1846517" cy="9464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2939537" y="1714500"/>
            <a:ext cx="4070863" cy="1651002"/>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124200" y="2895600"/>
            <a:ext cx="3886200" cy="596900"/>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76600" y="3632200"/>
            <a:ext cx="3733800" cy="863600"/>
          </a:xfrm>
          <a:prstGeom prst="straightConnector1">
            <a:avLst/>
          </a:prstGeom>
          <a:ln w="254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145" name="Freeform 6144"/>
          <p:cNvSpPr/>
          <p:nvPr/>
        </p:nvSpPr>
        <p:spPr>
          <a:xfrm>
            <a:off x="5143500" y="3035301"/>
            <a:ext cx="1828800" cy="1536700"/>
          </a:xfrm>
          <a:custGeom>
            <a:avLst/>
            <a:gdLst>
              <a:gd name="connsiteX0" fmla="*/ 1816100 w 1816100"/>
              <a:gd name="connsiteY0" fmla="*/ 0 h 1663700"/>
              <a:gd name="connsiteX1" fmla="*/ 1727200 w 1816100"/>
              <a:gd name="connsiteY1" fmla="*/ 12700 h 1663700"/>
              <a:gd name="connsiteX2" fmla="*/ 1638300 w 1816100"/>
              <a:gd name="connsiteY2" fmla="*/ 38100 h 1663700"/>
              <a:gd name="connsiteX3" fmla="*/ 1485900 w 1816100"/>
              <a:gd name="connsiteY3" fmla="*/ 76200 h 1663700"/>
              <a:gd name="connsiteX4" fmla="*/ 1447800 w 1816100"/>
              <a:gd name="connsiteY4" fmla="*/ 101600 h 1663700"/>
              <a:gd name="connsiteX5" fmla="*/ 1397000 w 1816100"/>
              <a:gd name="connsiteY5" fmla="*/ 114300 h 1663700"/>
              <a:gd name="connsiteX6" fmla="*/ 1320800 w 1816100"/>
              <a:gd name="connsiteY6" fmla="*/ 139700 h 1663700"/>
              <a:gd name="connsiteX7" fmla="*/ 1282700 w 1816100"/>
              <a:gd name="connsiteY7" fmla="*/ 152400 h 1663700"/>
              <a:gd name="connsiteX8" fmla="*/ 1244600 w 1816100"/>
              <a:gd name="connsiteY8" fmla="*/ 165100 h 1663700"/>
              <a:gd name="connsiteX9" fmla="*/ 1181100 w 1816100"/>
              <a:gd name="connsiteY9" fmla="*/ 177800 h 1663700"/>
              <a:gd name="connsiteX10" fmla="*/ 1143000 w 1816100"/>
              <a:gd name="connsiteY10" fmla="*/ 190500 h 1663700"/>
              <a:gd name="connsiteX11" fmla="*/ 1066800 w 1816100"/>
              <a:gd name="connsiteY11" fmla="*/ 203200 h 1663700"/>
              <a:gd name="connsiteX12" fmla="*/ 1016000 w 1816100"/>
              <a:gd name="connsiteY12" fmla="*/ 215900 h 1663700"/>
              <a:gd name="connsiteX13" fmla="*/ 977900 w 1816100"/>
              <a:gd name="connsiteY13" fmla="*/ 241300 h 1663700"/>
              <a:gd name="connsiteX14" fmla="*/ 939800 w 1816100"/>
              <a:gd name="connsiteY14" fmla="*/ 254000 h 1663700"/>
              <a:gd name="connsiteX15" fmla="*/ 863600 w 1816100"/>
              <a:gd name="connsiteY15" fmla="*/ 304800 h 1663700"/>
              <a:gd name="connsiteX16" fmla="*/ 787400 w 1816100"/>
              <a:gd name="connsiteY16" fmla="*/ 330200 h 1663700"/>
              <a:gd name="connsiteX17" fmla="*/ 749300 w 1816100"/>
              <a:gd name="connsiteY17" fmla="*/ 342900 h 1663700"/>
              <a:gd name="connsiteX18" fmla="*/ 711200 w 1816100"/>
              <a:gd name="connsiteY18" fmla="*/ 368300 h 1663700"/>
              <a:gd name="connsiteX19" fmla="*/ 635000 w 1816100"/>
              <a:gd name="connsiteY19" fmla="*/ 393700 h 1663700"/>
              <a:gd name="connsiteX20" fmla="*/ 520700 w 1816100"/>
              <a:gd name="connsiteY20" fmla="*/ 482600 h 1663700"/>
              <a:gd name="connsiteX21" fmla="*/ 482600 w 1816100"/>
              <a:gd name="connsiteY21" fmla="*/ 495300 h 1663700"/>
              <a:gd name="connsiteX22" fmla="*/ 419100 w 1816100"/>
              <a:gd name="connsiteY22" fmla="*/ 558800 h 1663700"/>
              <a:gd name="connsiteX23" fmla="*/ 381000 w 1816100"/>
              <a:gd name="connsiteY23" fmla="*/ 635000 h 1663700"/>
              <a:gd name="connsiteX24" fmla="*/ 355600 w 1816100"/>
              <a:gd name="connsiteY24" fmla="*/ 673100 h 1663700"/>
              <a:gd name="connsiteX25" fmla="*/ 342900 w 1816100"/>
              <a:gd name="connsiteY25" fmla="*/ 723900 h 1663700"/>
              <a:gd name="connsiteX26" fmla="*/ 292100 w 1816100"/>
              <a:gd name="connsiteY26" fmla="*/ 800100 h 1663700"/>
              <a:gd name="connsiteX27" fmla="*/ 279400 w 1816100"/>
              <a:gd name="connsiteY27" fmla="*/ 838200 h 1663700"/>
              <a:gd name="connsiteX28" fmla="*/ 266700 w 1816100"/>
              <a:gd name="connsiteY28" fmla="*/ 889000 h 1663700"/>
              <a:gd name="connsiteX29" fmla="*/ 241300 w 1816100"/>
              <a:gd name="connsiteY29" fmla="*/ 927100 h 1663700"/>
              <a:gd name="connsiteX30" fmla="*/ 215900 w 1816100"/>
              <a:gd name="connsiteY30" fmla="*/ 1003300 h 1663700"/>
              <a:gd name="connsiteX31" fmla="*/ 165100 w 1816100"/>
              <a:gd name="connsiteY31" fmla="*/ 1079500 h 1663700"/>
              <a:gd name="connsiteX32" fmla="*/ 152400 w 1816100"/>
              <a:gd name="connsiteY32" fmla="*/ 1117600 h 1663700"/>
              <a:gd name="connsiteX33" fmla="*/ 127000 w 1816100"/>
              <a:gd name="connsiteY33" fmla="*/ 1244600 h 1663700"/>
              <a:gd name="connsiteX34" fmla="*/ 101600 w 1816100"/>
              <a:gd name="connsiteY34" fmla="*/ 1320800 h 1663700"/>
              <a:gd name="connsiteX35" fmla="*/ 88900 w 1816100"/>
              <a:gd name="connsiteY35" fmla="*/ 1358900 h 1663700"/>
              <a:gd name="connsiteX36" fmla="*/ 63500 w 1816100"/>
              <a:gd name="connsiteY36" fmla="*/ 1473200 h 1663700"/>
              <a:gd name="connsiteX37" fmla="*/ 50800 w 1816100"/>
              <a:gd name="connsiteY37" fmla="*/ 1511300 h 1663700"/>
              <a:gd name="connsiteX38" fmla="*/ 38100 w 1816100"/>
              <a:gd name="connsiteY38" fmla="*/ 1562100 h 1663700"/>
              <a:gd name="connsiteX39" fmla="*/ 0 w 1816100"/>
              <a:gd name="connsiteY39"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16100" h="1663700">
                <a:moveTo>
                  <a:pt x="1816100" y="0"/>
                </a:moveTo>
                <a:cubicBezTo>
                  <a:pt x="1786467" y="4233"/>
                  <a:pt x="1756651" y="7345"/>
                  <a:pt x="1727200" y="12700"/>
                </a:cubicBezTo>
                <a:cubicBezTo>
                  <a:pt x="1575071" y="40360"/>
                  <a:pt x="1760714" y="10897"/>
                  <a:pt x="1638300" y="38100"/>
                </a:cubicBezTo>
                <a:cubicBezTo>
                  <a:pt x="1595450" y="47622"/>
                  <a:pt x="1524393" y="50538"/>
                  <a:pt x="1485900" y="76200"/>
                </a:cubicBezTo>
                <a:cubicBezTo>
                  <a:pt x="1473200" y="84667"/>
                  <a:pt x="1461829" y="95587"/>
                  <a:pt x="1447800" y="101600"/>
                </a:cubicBezTo>
                <a:cubicBezTo>
                  <a:pt x="1431757" y="108476"/>
                  <a:pt x="1413718" y="109284"/>
                  <a:pt x="1397000" y="114300"/>
                </a:cubicBezTo>
                <a:cubicBezTo>
                  <a:pt x="1371355" y="121993"/>
                  <a:pt x="1346200" y="131233"/>
                  <a:pt x="1320800" y="139700"/>
                </a:cubicBezTo>
                <a:lnTo>
                  <a:pt x="1282700" y="152400"/>
                </a:lnTo>
                <a:cubicBezTo>
                  <a:pt x="1270000" y="156633"/>
                  <a:pt x="1257727" y="162475"/>
                  <a:pt x="1244600" y="165100"/>
                </a:cubicBezTo>
                <a:cubicBezTo>
                  <a:pt x="1223433" y="169333"/>
                  <a:pt x="1202041" y="172565"/>
                  <a:pt x="1181100" y="177800"/>
                </a:cubicBezTo>
                <a:cubicBezTo>
                  <a:pt x="1168113" y="181047"/>
                  <a:pt x="1156068" y="187596"/>
                  <a:pt x="1143000" y="190500"/>
                </a:cubicBezTo>
                <a:cubicBezTo>
                  <a:pt x="1117863" y="196086"/>
                  <a:pt x="1092050" y="198150"/>
                  <a:pt x="1066800" y="203200"/>
                </a:cubicBezTo>
                <a:cubicBezTo>
                  <a:pt x="1049684" y="206623"/>
                  <a:pt x="1032933" y="211667"/>
                  <a:pt x="1016000" y="215900"/>
                </a:cubicBezTo>
                <a:cubicBezTo>
                  <a:pt x="1003300" y="224367"/>
                  <a:pt x="991552" y="234474"/>
                  <a:pt x="977900" y="241300"/>
                </a:cubicBezTo>
                <a:cubicBezTo>
                  <a:pt x="965926" y="247287"/>
                  <a:pt x="951502" y="247499"/>
                  <a:pt x="939800" y="254000"/>
                </a:cubicBezTo>
                <a:cubicBezTo>
                  <a:pt x="913115" y="268825"/>
                  <a:pt x="892560" y="295147"/>
                  <a:pt x="863600" y="304800"/>
                </a:cubicBezTo>
                <a:lnTo>
                  <a:pt x="787400" y="330200"/>
                </a:lnTo>
                <a:cubicBezTo>
                  <a:pt x="774700" y="334433"/>
                  <a:pt x="760439" y="335474"/>
                  <a:pt x="749300" y="342900"/>
                </a:cubicBezTo>
                <a:cubicBezTo>
                  <a:pt x="736600" y="351367"/>
                  <a:pt x="725148" y="362101"/>
                  <a:pt x="711200" y="368300"/>
                </a:cubicBezTo>
                <a:cubicBezTo>
                  <a:pt x="686734" y="379174"/>
                  <a:pt x="635000" y="393700"/>
                  <a:pt x="635000" y="393700"/>
                </a:cubicBezTo>
                <a:cubicBezTo>
                  <a:pt x="602126" y="426574"/>
                  <a:pt x="566272" y="467409"/>
                  <a:pt x="520700" y="482600"/>
                </a:cubicBezTo>
                <a:lnTo>
                  <a:pt x="482600" y="495300"/>
                </a:lnTo>
                <a:cubicBezTo>
                  <a:pt x="414867" y="596900"/>
                  <a:pt x="503767" y="474133"/>
                  <a:pt x="419100" y="558800"/>
                </a:cubicBezTo>
                <a:cubicBezTo>
                  <a:pt x="382704" y="595196"/>
                  <a:pt x="401658" y="593683"/>
                  <a:pt x="381000" y="635000"/>
                </a:cubicBezTo>
                <a:cubicBezTo>
                  <a:pt x="374174" y="648652"/>
                  <a:pt x="364067" y="660400"/>
                  <a:pt x="355600" y="673100"/>
                </a:cubicBezTo>
                <a:cubicBezTo>
                  <a:pt x="351367" y="690033"/>
                  <a:pt x="350706" y="708288"/>
                  <a:pt x="342900" y="723900"/>
                </a:cubicBezTo>
                <a:cubicBezTo>
                  <a:pt x="329248" y="751204"/>
                  <a:pt x="301753" y="771140"/>
                  <a:pt x="292100" y="800100"/>
                </a:cubicBezTo>
                <a:cubicBezTo>
                  <a:pt x="287867" y="812800"/>
                  <a:pt x="283078" y="825328"/>
                  <a:pt x="279400" y="838200"/>
                </a:cubicBezTo>
                <a:cubicBezTo>
                  <a:pt x="274605" y="854983"/>
                  <a:pt x="273576" y="872957"/>
                  <a:pt x="266700" y="889000"/>
                </a:cubicBezTo>
                <a:cubicBezTo>
                  <a:pt x="260687" y="903029"/>
                  <a:pt x="247499" y="913152"/>
                  <a:pt x="241300" y="927100"/>
                </a:cubicBezTo>
                <a:cubicBezTo>
                  <a:pt x="230426" y="951566"/>
                  <a:pt x="230752" y="981023"/>
                  <a:pt x="215900" y="1003300"/>
                </a:cubicBezTo>
                <a:cubicBezTo>
                  <a:pt x="198967" y="1028700"/>
                  <a:pt x="174753" y="1050540"/>
                  <a:pt x="165100" y="1079500"/>
                </a:cubicBezTo>
                <a:cubicBezTo>
                  <a:pt x="160867" y="1092200"/>
                  <a:pt x="155410" y="1104556"/>
                  <a:pt x="152400" y="1117600"/>
                </a:cubicBezTo>
                <a:cubicBezTo>
                  <a:pt x="142692" y="1159666"/>
                  <a:pt x="140652" y="1203644"/>
                  <a:pt x="127000" y="1244600"/>
                </a:cubicBezTo>
                <a:lnTo>
                  <a:pt x="101600" y="1320800"/>
                </a:lnTo>
                <a:cubicBezTo>
                  <a:pt x="97367" y="1333500"/>
                  <a:pt x="91525" y="1345773"/>
                  <a:pt x="88900" y="1358900"/>
                </a:cubicBezTo>
                <a:cubicBezTo>
                  <a:pt x="80170" y="1402548"/>
                  <a:pt x="75457" y="1431351"/>
                  <a:pt x="63500" y="1473200"/>
                </a:cubicBezTo>
                <a:cubicBezTo>
                  <a:pt x="59822" y="1486072"/>
                  <a:pt x="54478" y="1498428"/>
                  <a:pt x="50800" y="1511300"/>
                </a:cubicBezTo>
                <a:cubicBezTo>
                  <a:pt x="46005" y="1528083"/>
                  <a:pt x="43116" y="1545382"/>
                  <a:pt x="38100" y="1562100"/>
                </a:cubicBezTo>
                <a:cubicBezTo>
                  <a:pt x="16805" y="1633084"/>
                  <a:pt x="22164" y="1619372"/>
                  <a:pt x="0" y="1663700"/>
                </a:cubicBezTo>
              </a:path>
            </a:pathLst>
          </a:custGeom>
          <a:noFill/>
          <a:ln>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808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effectLst>
                  <a:outerShdw blurRad="38100" dist="38100" dir="2700000" algn="tl">
                    <a:srgbClr val="000000">
                      <a:alpha val="43137"/>
                    </a:srgbClr>
                  </a:outerShdw>
                </a:effectLst>
              </a:rPr>
              <a:t>HydroWatch</a:t>
            </a:r>
            <a:r>
              <a:rPr lang="en-US" dirty="0" smtClean="0">
                <a:solidFill>
                  <a:schemeClr val="tx2"/>
                </a:solidFill>
                <a:effectLst>
                  <a:outerShdw blurRad="38100" dist="38100" dir="2700000" algn="tl">
                    <a:srgbClr val="000000">
                      <a:alpha val="43137"/>
                    </a:srgbClr>
                  </a:outerShdw>
                </a:effectLst>
              </a:rPr>
              <a:t> Other Controls</a:t>
            </a:r>
            <a:endParaRPr lang="en-US"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51</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863840" cy="504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Up Arrow 6"/>
          <p:cNvSpPr/>
          <p:nvPr/>
        </p:nvSpPr>
        <p:spPr>
          <a:xfrm rot="17244147">
            <a:off x="2467634" y="1074533"/>
            <a:ext cx="244745" cy="8832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779958" y="1661391"/>
            <a:ext cx="186847" cy="4849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1295400" y="1606030"/>
            <a:ext cx="273563" cy="345176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1831315" y="1606030"/>
            <a:ext cx="226085" cy="70995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1499" y="1270000"/>
            <a:ext cx="60960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562600" y="5036403"/>
            <a:ext cx="2834640" cy="830997"/>
          </a:xfrm>
          <a:prstGeom prst="rect">
            <a:avLst/>
          </a:prstGeom>
          <a:solidFill>
            <a:srgbClr val="FFFF00"/>
          </a:solidFill>
        </p:spPr>
        <p:txBody>
          <a:bodyPr wrap="square" rtlCol="0">
            <a:spAutoFit/>
          </a:bodyPr>
          <a:lstStyle/>
          <a:p>
            <a:r>
              <a:rPr lang="en-US" sz="1600" dirty="0" smtClean="0"/>
              <a:t>Many mapping control options are available. Familiarize yourself with these.</a:t>
            </a:r>
            <a:endParaRPr lang="en-US" sz="1600" dirty="0"/>
          </a:p>
        </p:txBody>
      </p:sp>
      <p:sp>
        <p:nvSpPr>
          <p:cNvPr id="13" name="TextBox 12"/>
          <p:cNvSpPr txBox="1"/>
          <p:nvPr/>
        </p:nvSpPr>
        <p:spPr>
          <a:xfrm>
            <a:off x="520700" y="2159000"/>
            <a:ext cx="691926" cy="584775"/>
          </a:xfrm>
          <a:prstGeom prst="rect">
            <a:avLst/>
          </a:prstGeom>
          <a:solidFill>
            <a:srgbClr val="FFFF00"/>
          </a:solidFill>
        </p:spPr>
        <p:txBody>
          <a:bodyPr wrap="square" rtlCol="0">
            <a:spAutoFit/>
          </a:bodyPr>
          <a:lstStyle/>
          <a:p>
            <a:pPr algn="ctr"/>
            <a:r>
              <a:rPr lang="en-US" sz="1600" dirty="0" smtClean="0"/>
              <a:t>Pan &amp; Zoom</a:t>
            </a:r>
            <a:endParaRPr lang="en-US" sz="1600" dirty="0"/>
          </a:p>
        </p:txBody>
      </p:sp>
    </p:spTree>
    <p:extLst>
      <p:ext uri="{BB962C8B-B14F-4D97-AF65-F5344CB8AC3E}">
        <p14:creationId xmlns:p14="http://schemas.microsoft.com/office/powerpoint/2010/main" val="11863878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solidFill>
                  <a:schemeClr val="tx2"/>
                </a:solidFill>
                <a:effectLst>
                  <a:outerShdw blurRad="38100" dist="38100" dir="2700000" algn="tl">
                    <a:srgbClr val="000000">
                      <a:alpha val="43137"/>
                    </a:srgbClr>
                  </a:outerShdw>
                </a:effectLst>
              </a:rPr>
              <a:t>Other Radar Options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52</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6182"/>
            <a:ext cx="3733800" cy="533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018" y="1295400"/>
            <a:ext cx="3738182" cy="525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ghtning Bolt 5"/>
          <p:cNvSpPr/>
          <p:nvPr/>
        </p:nvSpPr>
        <p:spPr>
          <a:xfrm>
            <a:off x="304800" y="5791200"/>
            <a:ext cx="487876" cy="457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Lightning Bolt 6"/>
          <p:cNvSpPr/>
          <p:nvPr/>
        </p:nvSpPr>
        <p:spPr>
          <a:xfrm>
            <a:off x="5608124" y="2057400"/>
            <a:ext cx="487876" cy="457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Lightning Bolt 7"/>
          <p:cNvSpPr/>
          <p:nvPr/>
        </p:nvSpPr>
        <p:spPr>
          <a:xfrm>
            <a:off x="5410200" y="3733800"/>
            <a:ext cx="487876" cy="457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Lightning Bolt 8"/>
          <p:cNvSpPr/>
          <p:nvPr/>
        </p:nvSpPr>
        <p:spPr>
          <a:xfrm>
            <a:off x="5410200" y="4800600"/>
            <a:ext cx="487876" cy="457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p:cNvSpPr txBox="1"/>
          <p:nvPr/>
        </p:nvSpPr>
        <p:spPr>
          <a:xfrm>
            <a:off x="2286000" y="5229761"/>
            <a:ext cx="3093524" cy="1569660"/>
          </a:xfrm>
          <a:prstGeom prst="rect">
            <a:avLst/>
          </a:prstGeom>
          <a:solidFill>
            <a:srgbClr val="FFFF00"/>
          </a:solidFill>
        </p:spPr>
        <p:txBody>
          <a:bodyPr wrap="square" rtlCol="0">
            <a:spAutoFit/>
          </a:bodyPr>
          <a:lstStyle/>
          <a:p>
            <a:r>
              <a:rPr lang="en-US" sz="1600" dirty="0" smtClean="0"/>
              <a:t>Many radar websites and apps are available. Users of </a:t>
            </a:r>
            <a:r>
              <a:rPr lang="en-US" sz="1600" dirty="0" err="1" smtClean="0"/>
              <a:t>RainVieux</a:t>
            </a:r>
            <a:r>
              <a:rPr lang="en-US" sz="1600" dirty="0" smtClean="0"/>
              <a:t>, </a:t>
            </a:r>
            <a:r>
              <a:rPr lang="en-US" sz="1600" dirty="0" err="1" smtClean="0"/>
              <a:t>PreVieux</a:t>
            </a:r>
            <a:r>
              <a:rPr lang="en-US" sz="1600" dirty="0" smtClean="0"/>
              <a:t> and </a:t>
            </a:r>
            <a:r>
              <a:rPr lang="en-US" sz="1600" dirty="0" err="1" smtClean="0"/>
              <a:t>Vflo</a:t>
            </a:r>
            <a:r>
              <a:rPr lang="en-US" sz="1600" dirty="0" smtClean="0"/>
              <a:t>™ (see HYDROMODELS menu) have access to other UDFCD-supported custom radar products.</a:t>
            </a:r>
            <a:endParaRPr lang="en-US" sz="1600" dirty="0"/>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12"/>
          <a:stretch/>
        </p:blipFill>
        <p:spPr bwMode="auto">
          <a:xfrm>
            <a:off x="228600" y="76200"/>
            <a:ext cx="8774822" cy="49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a:off x="1219202" y="393700"/>
            <a:ext cx="5181598" cy="1752600"/>
          </a:xfrm>
          <a:prstGeom prst="straightConnector1">
            <a:avLst/>
          </a:prstGeom>
          <a:ln w="508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181600" y="393700"/>
            <a:ext cx="2819400" cy="1663700"/>
          </a:xfrm>
          <a:prstGeom prst="straightConnector1">
            <a:avLst/>
          </a:prstGeom>
          <a:ln w="50800">
            <a:solidFill>
              <a:srgbClr val="FF0000">
                <a:alpha val="70000"/>
              </a:srgb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96100" y="2667000"/>
            <a:ext cx="2046019" cy="584775"/>
          </a:xfrm>
          <a:prstGeom prst="rect">
            <a:avLst/>
          </a:prstGeom>
          <a:solidFill>
            <a:srgbClr val="FFFF00"/>
          </a:solidFill>
        </p:spPr>
        <p:txBody>
          <a:bodyPr wrap="square" rtlCol="0">
            <a:spAutoFit/>
          </a:bodyPr>
          <a:lstStyle/>
          <a:p>
            <a:r>
              <a:rPr lang="en-US" sz="1600" dirty="0" smtClean="0"/>
              <a:t>Menu selection icon for smartphone users.</a:t>
            </a:r>
            <a:endParaRPr lang="en-US" sz="1600" dirty="0"/>
          </a:p>
        </p:txBody>
      </p:sp>
      <p:sp>
        <p:nvSpPr>
          <p:cNvPr id="23" name="Up Arrow 22"/>
          <p:cNvSpPr/>
          <p:nvPr/>
        </p:nvSpPr>
        <p:spPr>
          <a:xfrm>
            <a:off x="7670800" y="1600200"/>
            <a:ext cx="484632" cy="1066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867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rPr>
              <a:t>Real-Time Hydro Models</a:t>
            </a:r>
            <a:endParaRPr lang="en-US" b="1" dirty="0">
              <a:solidFill>
                <a:srgbClr val="002060"/>
              </a:solidFill>
              <a:effectLst>
                <a:outerShdw blurRad="38100" dist="38100" dir="2700000" algn="tl">
                  <a:srgbClr val="000000">
                    <a:alpha val="43137"/>
                  </a:srgbClr>
                </a:outerShdw>
              </a:effectLst>
            </a:endParaRPr>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C74F5D91-5859-4A81-A93E-453226F5EE50}" type="slidenum">
              <a:rPr lang="en-US" smtClean="0"/>
              <a:pPr/>
              <a:t>53</a:t>
            </a:fld>
            <a:endParaRPr lang="en-US"/>
          </a:p>
        </p:txBody>
      </p:sp>
      <p:pic>
        <p:nvPicPr>
          <p:cNvPr id="8" name="Picture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9" name="TextBox 8"/>
          <p:cNvSpPr txBox="1"/>
          <p:nvPr/>
        </p:nvSpPr>
        <p:spPr>
          <a:xfrm>
            <a:off x="7239000" y="541635"/>
            <a:ext cx="1510542"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SECTION </a:t>
            </a:r>
            <a:r>
              <a:rPr lang="en-US" sz="2400" b="1" dirty="0">
                <a:solidFill>
                  <a:srgbClr val="FF0000"/>
                </a:solidFill>
                <a:effectLst>
                  <a:outerShdw blurRad="38100" dist="38100" dir="2700000" algn="tl">
                    <a:srgbClr val="000000">
                      <a:alpha val="43137"/>
                    </a:srgbClr>
                  </a:outerShdw>
                </a:effectLst>
              </a:rPr>
              <a:t>4</a:t>
            </a:r>
          </a:p>
        </p:txBody>
      </p:sp>
      <p:pic>
        <p:nvPicPr>
          <p:cNvPr id="1026" name="Picture 2" descr="\\file-server\FloodWarning\Flood_History\2013 September Floods\Vieux\bc at 6th forecas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2181205"/>
            <a:ext cx="6197600" cy="223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81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HYDROMODELS</a:t>
            </a:r>
            <a:endParaRPr lang="en-US"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54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3782"/>
            <a:ext cx="8229600" cy="512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81600" y="1724561"/>
            <a:ext cx="3505200" cy="1323439"/>
          </a:xfrm>
          <a:prstGeom prst="rect">
            <a:avLst/>
          </a:prstGeom>
          <a:solidFill>
            <a:srgbClr val="FFFF00"/>
          </a:solidFill>
        </p:spPr>
        <p:txBody>
          <a:bodyPr wrap="square" rtlCol="0">
            <a:spAutoFit/>
          </a:bodyPr>
          <a:lstStyle/>
          <a:p>
            <a:pPr algn="ctr"/>
            <a:r>
              <a:rPr lang="en-US" sz="1600" dirty="0" smtClean="0">
                <a:effectLst>
                  <a:outerShdw blurRad="38100" dist="38100" dir="2700000" algn="tl">
                    <a:srgbClr val="000000">
                      <a:alpha val="43137"/>
                    </a:srgbClr>
                  </a:outerShdw>
                </a:effectLst>
              </a:rPr>
              <a:t>INFORMATION ONLY</a:t>
            </a:r>
          </a:p>
          <a:p>
            <a:pPr algn="just"/>
            <a:r>
              <a:rPr lang="en-US" sz="1600" dirty="0" smtClean="0"/>
              <a:t>Not currently available in Aurora. The LRE models can be viewed but the Vieux products require a user name and password to access.</a:t>
            </a:r>
            <a:endParaRPr lang="en-US" sz="1600" dirty="0"/>
          </a:p>
        </p:txBody>
      </p:sp>
    </p:spTree>
    <p:extLst>
      <p:ext uri="{BB962C8B-B14F-4D97-AF65-F5344CB8AC3E}">
        <p14:creationId xmlns:p14="http://schemas.microsoft.com/office/powerpoint/2010/main" val="13425466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rPr>
              <a:t>UDFCD Email Subscription Lists</a:t>
            </a:r>
            <a:endParaRPr lang="en-US" b="1" dirty="0">
              <a:solidFill>
                <a:srgbClr val="002060"/>
              </a:solidFill>
              <a:effectLst>
                <a:outerShdw blurRad="38100" dist="38100" dir="2700000" algn="tl">
                  <a:srgbClr val="000000">
                    <a:alpha val="43137"/>
                  </a:srgbClr>
                </a:outerShdw>
              </a:effectLst>
            </a:endParaRPr>
          </a:p>
        </p:txBody>
      </p:sp>
      <p:sp>
        <p:nvSpPr>
          <p:cNvPr id="7" name="Text Placeholder 6"/>
          <p:cNvSpPr>
            <a:spLocks noGrp="1"/>
          </p:cNvSpPr>
          <p:nvPr>
            <p:ph type="body" idx="1"/>
          </p:nvPr>
        </p:nvSpPr>
        <p:spPr/>
        <p:txBody>
          <a:bodyPr/>
          <a:lstStyle/>
          <a:p>
            <a:r>
              <a:rPr lang="en-US" dirty="0" smtClean="0"/>
              <a:t>F2P2 Products, ALERT System Alarms &amp; EMWIN-Denver Regional</a:t>
            </a:r>
            <a:endParaRPr lang="en-US" dirty="0"/>
          </a:p>
        </p:txBody>
      </p:sp>
      <p:sp>
        <p:nvSpPr>
          <p:cNvPr id="5" name="Slide Number Placeholder 4"/>
          <p:cNvSpPr>
            <a:spLocks noGrp="1"/>
          </p:cNvSpPr>
          <p:nvPr>
            <p:ph type="sldNum" sz="quarter" idx="12"/>
          </p:nvPr>
        </p:nvSpPr>
        <p:spPr/>
        <p:txBody>
          <a:bodyPr/>
          <a:lstStyle/>
          <a:p>
            <a:fld id="{C74F5D91-5859-4A81-A93E-453226F5EE50}" type="slidenum">
              <a:rPr lang="en-US" smtClean="0"/>
              <a:pPr/>
              <a:t>55</a:t>
            </a:fld>
            <a:endParaRPr lang="en-US"/>
          </a:p>
        </p:txBody>
      </p:sp>
      <p:pic>
        <p:nvPicPr>
          <p:cNvPr id="8" name="Picture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934200" y="107909"/>
            <a:ext cx="2099487" cy="2102079"/>
          </a:xfrm>
          <a:prstGeom prst="rect">
            <a:avLst/>
          </a:prstGeom>
          <a:noFill/>
          <a:ln>
            <a:noFill/>
          </a:ln>
        </p:spPr>
      </p:pic>
      <p:sp>
        <p:nvSpPr>
          <p:cNvPr id="9" name="TextBox 8"/>
          <p:cNvSpPr txBox="1"/>
          <p:nvPr/>
        </p:nvSpPr>
        <p:spPr>
          <a:xfrm>
            <a:off x="7239000" y="541635"/>
            <a:ext cx="1510542"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SECTION </a:t>
            </a:r>
            <a:r>
              <a:rPr lang="en-US" sz="2400" b="1" dirty="0">
                <a:solidFill>
                  <a:srgbClr val="FF0000"/>
                </a:solidFill>
                <a:effectLst>
                  <a:outerShdw blurRad="38100" dist="38100" dir="2700000" algn="tl">
                    <a:srgbClr val="000000">
                      <a:alpha val="43137"/>
                    </a:srgbClr>
                  </a:outerShdw>
                </a:effectLst>
              </a:rPr>
              <a:t>5</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2265" b="63689"/>
          <a:stretch/>
        </p:blipFill>
        <p:spPr bwMode="auto">
          <a:xfrm>
            <a:off x="4267200" y="1524000"/>
            <a:ext cx="4490429" cy="22098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31" y="76200"/>
            <a:ext cx="3894469" cy="3778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200" y="5754468"/>
            <a:ext cx="7772400" cy="338554"/>
          </a:xfrm>
          <a:prstGeom prst="rect">
            <a:avLst/>
          </a:prstGeom>
          <a:ln w="25400">
            <a:solidFill>
              <a:schemeClr val="tx1"/>
            </a:solidFill>
          </a:ln>
        </p:spPr>
        <p:txBody>
          <a:bodyPr wrap="square">
            <a:spAutoFit/>
          </a:bodyPr>
          <a:lstStyle/>
          <a:p>
            <a:r>
              <a:rPr lang="en-US" sz="1600" dirty="0"/>
              <a:t>400 </a:t>
            </a:r>
            <a:r>
              <a:rPr lang="en-US" sz="1600" dirty="0" err="1"/>
              <a:t>Montview</a:t>
            </a:r>
            <a:r>
              <a:rPr lang="en-US" sz="1600" dirty="0"/>
              <a:t> Park Precipitation-AD 5.00 inches in 6hours alarm at 09/12/2013 10:49:17</a:t>
            </a:r>
          </a:p>
        </p:txBody>
      </p:sp>
    </p:spTree>
    <p:extLst>
      <p:ext uri="{BB962C8B-B14F-4D97-AF65-F5344CB8AC3E}">
        <p14:creationId xmlns:p14="http://schemas.microsoft.com/office/powerpoint/2010/main" val="2169098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161922"/>
            <a:ext cx="8686799" cy="561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887284"/>
          </a:xfrm>
        </p:spPr>
        <p:txBody>
          <a:bodyPr/>
          <a:lstStyle/>
          <a:p>
            <a:r>
              <a:rPr lang="en-US" b="0" dirty="0" smtClean="0">
                <a:solidFill>
                  <a:schemeClr val="tx2"/>
                </a:solidFill>
                <a:effectLst>
                  <a:outerShdw blurRad="38100" dist="38100" dir="2700000" algn="tl">
                    <a:srgbClr val="000000">
                      <a:alpha val="43137"/>
                    </a:srgbClr>
                  </a:outerShdw>
                </a:effectLst>
              </a:rPr>
              <a:t>Email Subscriptions</a:t>
            </a:r>
            <a:endParaRPr lang="en-US" b="0"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56</a:t>
            </a:fld>
            <a:endParaRPr lang="en-US"/>
          </a:p>
        </p:txBody>
      </p:sp>
      <p:sp>
        <p:nvSpPr>
          <p:cNvPr id="12" name="TextBox 11"/>
          <p:cNvSpPr txBox="1"/>
          <p:nvPr/>
        </p:nvSpPr>
        <p:spPr>
          <a:xfrm>
            <a:off x="177800" y="3352800"/>
            <a:ext cx="1676399" cy="2800767"/>
          </a:xfrm>
          <a:prstGeom prst="rect">
            <a:avLst/>
          </a:prstGeom>
          <a:solidFill>
            <a:srgbClr val="FFFF00"/>
          </a:solidFill>
        </p:spPr>
        <p:txBody>
          <a:bodyPr wrap="square" rtlCol="0">
            <a:spAutoFit/>
          </a:bodyPr>
          <a:lstStyle/>
          <a:p>
            <a:r>
              <a:rPr lang="en-US" sz="1600" dirty="0" smtClean="0"/>
              <a:t>Use SUBSCRIBE menu to sign-up for short text and long versions of the HPO/IMS, Aurora Messages, ALERT rainfall alarms, NWS warnings and other desired products.</a:t>
            </a:r>
            <a:endParaRPr lang="en-US" sz="1600" dirty="0"/>
          </a:p>
        </p:txBody>
      </p:sp>
      <p:sp>
        <p:nvSpPr>
          <p:cNvPr id="9" name="Right Arrow 8"/>
          <p:cNvSpPr/>
          <p:nvPr/>
        </p:nvSpPr>
        <p:spPr>
          <a:xfrm>
            <a:off x="1143000" y="5853684"/>
            <a:ext cx="7620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022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effectLst>
                  <a:outerShdw blurRad="38100" dist="38100" dir="2700000" algn="tl">
                    <a:srgbClr val="000000">
                      <a:alpha val="43137"/>
                    </a:srgbClr>
                  </a:outerShdw>
                </a:effectLst>
                <a:hlinkClick r:id="rId3"/>
              </a:rPr>
              <a:t>http://lists.udfcd.org</a:t>
            </a: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4F5D91-5859-4A81-A93E-453226F5EE50}" type="slidenum">
              <a:rPr lang="en-US" smtClean="0"/>
              <a:pPr/>
              <a:t>57</a:t>
            </a:fld>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38275"/>
            <a:ext cx="8177357"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16000" y="5257800"/>
            <a:ext cx="7213600" cy="369332"/>
          </a:xfrm>
          <a:prstGeom prst="rect">
            <a:avLst/>
          </a:prstGeom>
          <a:solidFill>
            <a:srgbClr val="FFFF00"/>
          </a:solidFill>
        </p:spPr>
        <p:txBody>
          <a:bodyPr wrap="square" rtlCol="0">
            <a:spAutoFit/>
          </a:bodyPr>
          <a:lstStyle/>
          <a:p>
            <a:r>
              <a:rPr lang="en-US" dirty="0" smtClean="0"/>
              <a:t>The Notifications link on the SUBCRIBE menu will take you to this webpage. </a:t>
            </a:r>
            <a:endParaRPr lang="en-US" dirty="0"/>
          </a:p>
        </p:txBody>
      </p:sp>
    </p:spTree>
    <p:extLst>
      <p:ext uri="{BB962C8B-B14F-4D97-AF65-F5344CB8AC3E}">
        <p14:creationId xmlns:p14="http://schemas.microsoft.com/office/powerpoint/2010/main" val="867647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2658"/>
            <a:ext cx="7241373" cy="563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effectLst>
                  <a:outerShdw blurRad="38100" dist="38100" dir="2700000" algn="tl">
                    <a:srgbClr val="000000">
                      <a:alpha val="43137"/>
                    </a:srgbClr>
                  </a:outerShdw>
                </a:effectLst>
              </a:rPr>
              <a:t>F2P2 Forecast Products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58</a:t>
            </a:fld>
            <a:endParaRPr lang="en-US"/>
          </a:p>
        </p:txBody>
      </p:sp>
      <p:sp>
        <p:nvSpPr>
          <p:cNvPr id="5" name="TextBox 4"/>
          <p:cNvSpPr txBox="1"/>
          <p:nvPr/>
        </p:nvSpPr>
        <p:spPr>
          <a:xfrm>
            <a:off x="0" y="0"/>
            <a:ext cx="3565525" cy="369332"/>
          </a:xfrm>
          <a:prstGeom prst="rect">
            <a:avLst/>
          </a:prstGeom>
          <a:solidFill>
            <a:srgbClr val="FFFF00"/>
          </a:solidFill>
        </p:spPr>
        <p:txBody>
          <a:bodyPr wrap="square" rtlCol="0">
            <a:spAutoFit/>
          </a:bodyPr>
          <a:lstStyle/>
          <a:p>
            <a:r>
              <a:rPr lang="en-US" dirty="0" smtClean="0"/>
              <a:t>Top selection from previous slide. </a:t>
            </a:r>
            <a:endParaRPr lang="en-US" dirty="0"/>
          </a:p>
        </p:txBody>
      </p:sp>
      <p:sp>
        <p:nvSpPr>
          <p:cNvPr id="4" name="Down Arrow 3"/>
          <p:cNvSpPr/>
          <p:nvPr/>
        </p:nvSpPr>
        <p:spPr>
          <a:xfrm>
            <a:off x="685800" y="5867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531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4876800"/>
            <a:ext cx="7467600" cy="1754326"/>
          </a:xfrm>
          <a:prstGeom prst="rect">
            <a:avLst/>
          </a:prstGeom>
          <a:solidFill>
            <a:srgbClr val="FFFF00"/>
          </a:solidFill>
        </p:spPr>
        <p:txBody>
          <a:bodyPr wrap="square" rtlCol="0">
            <a:spAutoFit/>
          </a:bodyPr>
          <a:lstStyle/>
          <a:p>
            <a:pPr algn="just"/>
            <a:r>
              <a:rPr lang="en-US" dirty="0" smtClean="0"/>
              <a:t>These subscriptions will deliver an abbreviated jurisdiction-specific version of the daily Heavy Precipitation Outlook (HPO). If text messaging is also desired, just send an email request to Kevin Stewart at UDFCD following the instructions on the previous slide. An SMS version of the IMS-Internal Message Status will also be sent with the word “ISSUED” appended to the subject line.</a:t>
            </a:r>
            <a:endParaRPr lang="en-US" dirty="0"/>
          </a:p>
        </p:txBody>
      </p:sp>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Daily Message Potentials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59</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03" y="1371600"/>
            <a:ext cx="8410797"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277368" y="5867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1000" y="25908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543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1905000"/>
            <a:ext cx="6248400" cy="2438400"/>
          </a:xfrm>
        </p:spPr>
        <p:txBody>
          <a:bodyPr/>
          <a:lstStyle/>
          <a:p>
            <a:pPr marL="0" indent="0" eaLnBrk="1" hangingPunct="1">
              <a:lnSpc>
                <a:spcPct val="90000"/>
              </a:lnSpc>
              <a:buNone/>
            </a:pPr>
            <a:r>
              <a:rPr lang="en-US" dirty="0" smtClean="0">
                <a:effectLst>
                  <a:outerShdw blurRad="38100" dist="38100" dir="2700000" algn="tl">
                    <a:srgbClr val="000000">
                      <a:alpha val="43137"/>
                    </a:srgbClr>
                  </a:outerShdw>
                </a:effectLst>
              </a:rPr>
              <a:t>Provide local governments with early notifications of </a:t>
            </a:r>
            <a:r>
              <a:rPr lang="en-US" u="sng" dirty="0" smtClean="0">
                <a:effectLst>
                  <a:outerShdw blurRad="38100" dist="38100" dir="2700000" algn="tl">
                    <a:srgbClr val="000000">
                      <a:alpha val="43137"/>
                    </a:srgbClr>
                  </a:outerShdw>
                </a:effectLst>
              </a:rPr>
              <a:t>potential</a:t>
            </a:r>
            <a:r>
              <a:rPr lang="en-US" dirty="0" smtClean="0">
                <a:effectLst>
                  <a:outerShdw blurRad="38100" dist="38100" dir="2700000" algn="tl">
                    <a:srgbClr val="000000">
                      <a:alpha val="43137"/>
                    </a:srgbClr>
                  </a:outerShdw>
                </a:effectLst>
              </a:rPr>
              <a:t> and </a:t>
            </a:r>
            <a:r>
              <a:rPr lang="en-US" u="sng" dirty="0" smtClean="0">
                <a:effectLst>
                  <a:outerShdw blurRad="38100" dist="38100" dir="2700000" algn="tl">
                    <a:srgbClr val="000000">
                      <a:alpha val="43137"/>
                    </a:srgbClr>
                  </a:outerShdw>
                </a:effectLst>
              </a:rPr>
              <a:t>imminent</a:t>
            </a:r>
            <a:r>
              <a:rPr lang="en-US" dirty="0" smtClean="0">
                <a:effectLst>
                  <a:outerShdw blurRad="38100" dist="38100" dir="2700000" algn="tl">
                    <a:srgbClr val="000000">
                      <a:alpha val="43137"/>
                    </a:srgbClr>
                  </a:outerShdw>
                </a:effectLst>
              </a:rPr>
              <a:t> flood threats </a:t>
            </a:r>
            <a:r>
              <a:rPr lang="en-US" i="1" dirty="0" smtClean="0">
                <a:effectLst>
                  <a:outerShdw blurRad="38100" dist="38100" dir="2700000" algn="tl">
                    <a:srgbClr val="000000">
                      <a:alpha val="43137"/>
                    </a:srgbClr>
                  </a:outerShdw>
                </a:effectLst>
                <a:latin typeface="Times New Roman" pitchFamily="18" charset="0"/>
              </a:rPr>
              <a:t>(primarily flash flood threats)</a:t>
            </a:r>
            <a:r>
              <a:rPr lang="en-US" dirty="0" smtClean="0">
                <a:effectLst>
                  <a:outerShdw blurRad="38100" dist="38100" dir="2700000" algn="tl">
                    <a:srgbClr val="000000">
                      <a:alpha val="43137"/>
                    </a:srgbClr>
                  </a:outerShdw>
                </a:effectLst>
              </a:rPr>
              <a:t> in time to take appropriate defensive actions…</a:t>
            </a:r>
          </a:p>
        </p:txBody>
      </p:sp>
      <p:sp>
        <p:nvSpPr>
          <p:cNvPr id="4" name="Rectangle 7"/>
          <p:cNvSpPr>
            <a:spLocks noChangeArrowheads="1"/>
          </p:cNvSpPr>
          <p:nvPr/>
        </p:nvSpPr>
        <p:spPr bwMode="auto">
          <a:xfrm>
            <a:off x="1600200" y="292100"/>
            <a:ext cx="5943600" cy="1409700"/>
          </a:xfrm>
          <a:prstGeom prst="rect">
            <a:avLst/>
          </a:prstGeom>
          <a:noFill/>
          <a:ln w="9525">
            <a:noFill/>
            <a:miter lim="800000"/>
            <a:headEnd/>
            <a:tailEnd/>
          </a:ln>
          <a:effectLst/>
        </p:spPr>
        <p:txBody>
          <a:bodyPr/>
          <a:lstStyle/>
          <a:p>
            <a:pPr algn="ctr" fontAlgn="base">
              <a:spcAft>
                <a:spcPct val="0"/>
              </a:spcAft>
              <a:defRPr/>
            </a:pPr>
            <a:r>
              <a:rPr lang="en-US" sz="4400" b="1" dirty="0">
                <a:solidFill>
                  <a:srgbClr val="333399"/>
                </a:solidFill>
                <a:effectLst>
                  <a:outerShdw blurRad="38100" dist="38100" dir="2700000" algn="tl">
                    <a:srgbClr val="FFFFFF"/>
                  </a:outerShdw>
                </a:effectLst>
                <a:latin typeface="Calibri" pitchFamily="34" charset="0"/>
                <a:cs typeface="Arial" pitchFamily="34" charset="0"/>
              </a:rPr>
              <a:t>Flood Warning Program</a:t>
            </a:r>
          </a:p>
          <a:p>
            <a:pPr algn="ctr" fontAlgn="base">
              <a:spcAft>
                <a:spcPct val="0"/>
              </a:spcAft>
              <a:defRPr/>
            </a:pPr>
            <a:r>
              <a:rPr lang="en-US" sz="4400" b="1" dirty="0">
                <a:solidFill>
                  <a:srgbClr val="333399"/>
                </a:solidFill>
                <a:effectLst>
                  <a:outerShdw blurRad="38100" dist="38100" dir="2700000" algn="tl">
                    <a:srgbClr val="FFFFFF"/>
                  </a:outerShdw>
                </a:effectLst>
                <a:latin typeface="Calibri" pitchFamily="34" charset="0"/>
                <a:cs typeface="Arial" pitchFamily="34" charset="0"/>
              </a:rPr>
              <a:t>Primary Mission</a:t>
            </a:r>
          </a:p>
        </p:txBody>
      </p:sp>
      <p:pic>
        <p:nvPicPr>
          <p:cNvPr id="80897" name="Picture 1" descr="C:\Users\kstewart\Pictures\Misc. flood pics\WX-CherryCrk-PlatteRvr-20080816-89.jpg"/>
          <p:cNvPicPr>
            <a:picLocks noChangeAspect="1" noChangeArrowheads="1"/>
          </p:cNvPicPr>
          <p:nvPr/>
        </p:nvPicPr>
        <p:blipFill>
          <a:blip r:embed="rId3" cstate="screen"/>
          <a:srcRect/>
          <a:stretch>
            <a:fillRect/>
          </a:stretch>
        </p:blipFill>
        <p:spPr bwMode="auto">
          <a:xfrm>
            <a:off x="5165525" y="4267199"/>
            <a:ext cx="3673675" cy="2438401"/>
          </a:xfrm>
          <a:prstGeom prst="rect">
            <a:avLst/>
          </a:prstGeom>
          <a:ln>
            <a:noFill/>
          </a:ln>
          <a:effectLst>
            <a:softEdge rad="112500"/>
          </a:effectLst>
        </p:spPr>
      </p:pic>
      <p:pic>
        <p:nvPicPr>
          <p:cNvPr id="80898" name="Picture 2"/>
          <p:cNvPicPr>
            <a:picLocks noChangeAspect="1" noChangeArrowheads="1"/>
          </p:cNvPicPr>
          <p:nvPr/>
        </p:nvPicPr>
        <p:blipFill>
          <a:blip r:embed="rId4" cstate="print"/>
          <a:srcRect/>
          <a:stretch>
            <a:fillRect/>
          </a:stretch>
        </p:blipFill>
        <p:spPr bwMode="auto">
          <a:xfrm>
            <a:off x="6743798" y="1788459"/>
            <a:ext cx="2095402" cy="2438400"/>
          </a:xfrm>
          <a:prstGeom prst="rect">
            <a:avLst/>
          </a:prstGeom>
          <a:ln>
            <a:noFill/>
          </a:ln>
          <a:effectLst>
            <a:softEdge rad="112500"/>
          </a:effectLst>
        </p:spPr>
      </p:pic>
      <p:pic>
        <p:nvPicPr>
          <p:cNvPr id="6" name="Picture 2" descr="Table Mesa 15-aug-2007_news4_2"/>
          <p:cNvPicPr>
            <a:picLocks noChangeAspect="1" noChangeArrowheads="1"/>
          </p:cNvPicPr>
          <p:nvPr/>
        </p:nvPicPr>
        <p:blipFill>
          <a:blip r:embed="rId5" cstate="print"/>
          <a:srcRect/>
          <a:stretch>
            <a:fillRect/>
          </a:stretch>
        </p:blipFill>
        <p:spPr bwMode="auto">
          <a:xfrm>
            <a:off x="5067300" y="4191000"/>
            <a:ext cx="3771900" cy="2514600"/>
          </a:xfrm>
          <a:prstGeom prst="rect">
            <a:avLst/>
          </a:prstGeom>
          <a:ln>
            <a:noFill/>
          </a:ln>
          <a:effectLst>
            <a:softEdge rad="112500"/>
          </a:effectLst>
        </p:spPr>
      </p:pic>
      <p:pic>
        <p:nvPicPr>
          <p:cNvPr id="7" name="Picture 8" descr="chopter_1_9news"/>
          <p:cNvPicPr>
            <a:picLocks noChangeAspect="1" noChangeArrowheads="1"/>
          </p:cNvPicPr>
          <p:nvPr/>
        </p:nvPicPr>
        <p:blipFill>
          <a:blip r:embed="rId6" cstate="print"/>
          <a:srcRect/>
          <a:stretch>
            <a:fillRect/>
          </a:stretch>
        </p:blipFill>
        <p:spPr bwMode="auto">
          <a:xfrm>
            <a:off x="585214" y="4191000"/>
            <a:ext cx="4291586" cy="2514601"/>
          </a:xfrm>
          <a:prstGeom prst="rect">
            <a:avLst/>
          </a:prstGeom>
          <a:ln>
            <a:noFill/>
          </a:ln>
          <a:effectLst>
            <a:softEdge rad="112500"/>
          </a:effectLst>
        </p:spPr>
      </p:pic>
      <p:sp>
        <p:nvSpPr>
          <p:cNvPr id="8" name="TextBox 7"/>
          <p:cNvSpPr txBox="1"/>
          <p:nvPr/>
        </p:nvSpPr>
        <p:spPr>
          <a:xfrm>
            <a:off x="990600" y="5821859"/>
            <a:ext cx="7346883" cy="769441"/>
          </a:xfrm>
          <a:prstGeom prst="rect">
            <a:avLst/>
          </a:prstGeom>
          <a:noFill/>
        </p:spPr>
        <p:txBody>
          <a:bodyPr wrap="none" rtlCol="0">
            <a:spAutoFit/>
          </a:bodyPr>
          <a:lstStyle/>
          <a:p>
            <a:pPr fontAlgn="base">
              <a:spcBef>
                <a:spcPct val="0"/>
              </a:spcBef>
              <a:spcAft>
                <a:spcPct val="0"/>
              </a:spcAft>
            </a:pPr>
            <a:r>
              <a:rPr lang="en-US" sz="4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  protect lives and property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effectLst>
                  <a:outerShdw blurRad="38100" dist="38100" dir="2700000" algn="tl">
                    <a:srgbClr val="000000">
                      <a:alpha val="43137"/>
                    </a:srgbClr>
                  </a:outerShdw>
                </a:effectLst>
              </a:rPr>
              <a:t>F2P2 Flood Threat Messages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60</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90" y="1295400"/>
            <a:ext cx="6270110" cy="535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10400" y="1458962"/>
            <a:ext cx="1981200" cy="1569660"/>
          </a:xfrm>
          <a:prstGeom prst="rect">
            <a:avLst/>
          </a:prstGeom>
          <a:solidFill>
            <a:srgbClr val="FFFF00"/>
          </a:solidFill>
        </p:spPr>
        <p:txBody>
          <a:bodyPr wrap="square" rtlCol="0">
            <a:spAutoFit/>
          </a:bodyPr>
          <a:lstStyle/>
          <a:p>
            <a:r>
              <a:rPr lang="en-US" sz="1600" dirty="0" smtClean="0"/>
              <a:t>These are the most important messages to receive.  Both long and short message formats are recommended.</a:t>
            </a:r>
            <a:endParaRPr lang="en-US" sz="1400" dirty="0"/>
          </a:p>
        </p:txBody>
      </p:sp>
      <p:sp>
        <p:nvSpPr>
          <p:cNvPr id="6" name="Oval 5"/>
          <p:cNvSpPr/>
          <p:nvPr/>
        </p:nvSpPr>
        <p:spPr>
          <a:xfrm>
            <a:off x="533400" y="21336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3400" y="46228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935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9527"/>
          </a:xfrm>
        </p:spPr>
        <p:txBody>
          <a:bodyPr/>
          <a:lstStyle/>
          <a:p>
            <a:r>
              <a:rPr lang="en-US" dirty="0" smtClean="0">
                <a:solidFill>
                  <a:schemeClr val="tx2"/>
                </a:solidFill>
                <a:effectLst>
                  <a:outerShdw blurRad="38100" dist="38100" dir="2700000" algn="tl">
                    <a:srgbClr val="000000">
                      <a:alpha val="43137"/>
                    </a:srgbClr>
                  </a:outerShdw>
                </a:effectLst>
              </a:rPr>
              <a:t>ALERT Rainfall Alarms</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61</a:t>
            </a:fld>
            <a:endParaRPr lang="en-US"/>
          </a:p>
        </p:txBody>
      </p:sp>
      <p:pic>
        <p:nvPicPr>
          <p:cNvPr id="5122" name="Picture 2" descr="http://www.udfcd.org/FWP/alarm_zones_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4165"/>
            <a:ext cx="4191000" cy="558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1164165"/>
            <a:ext cx="38671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622800" y="3781961"/>
            <a:ext cx="3790950" cy="2308324"/>
          </a:xfrm>
          <a:prstGeom prst="rect">
            <a:avLst/>
          </a:prstGeom>
          <a:solidFill>
            <a:srgbClr val="FFFF00"/>
          </a:solidFill>
        </p:spPr>
        <p:txBody>
          <a:bodyPr wrap="square" rtlCol="0">
            <a:spAutoFit/>
          </a:bodyPr>
          <a:lstStyle/>
          <a:p>
            <a:r>
              <a:rPr lang="en-US" dirty="0"/>
              <a:t>Automatic notification from UDFCD’s ALERT system whenever a predefined rainfall rate threshold is exceeded. </a:t>
            </a:r>
            <a:endParaRPr lang="en-US" dirty="0" smtClean="0"/>
          </a:p>
          <a:p>
            <a:pPr marL="285750" indent="-285750">
              <a:buFont typeface="Arial" panose="020B0604020202020204" pitchFamily="34" charset="0"/>
              <a:buChar char="•"/>
            </a:pPr>
            <a:r>
              <a:rPr lang="en-US" dirty="0" smtClean="0"/>
              <a:t>0.5</a:t>
            </a:r>
            <a:r>
              <a:rPr lang="en-US" dirty="0"/>
              <a:t>” in </a:t>
            </a:r>
            <a:r>
              <a:rPr lang="en-US" dirty="0" smtClean="0"/>
              <a:t>10-min or less</a:t>
            </a:r>
          </a:p>
          <a:p>
            <a:pPr marL="285750" indent="-285750">
              <a:buFont typeface="Arial" panose="020B0604020202020204" pitchFamily="34" charset="0"/>
              <a:buChar char="•"/>
            </a:pPr>
            <a:r>
              <a:rPr lang="en-US" dirty="0" smtClean="0"/>
              <a:t>1” </a:t>
            </a:r>
            <a:r>
              <a:rPr lang="en-US" dirty="0"/>
              <a:t>in </a:t>
            </a:r>
            <a:r>
              <a:rPr lang="en-US" dirty="0" smtClean="0"/>
              <a:t>1-hour or less</a:t>
            </a:r>
          </a:p>
          <a:p>
            <a:pPr marL="285750" indent="-285750">
              <a:buFont typeface="Arial" panose="020B0604020202020204" pitchFamily="34" charset="0"/>
              <a:buChar char="•"/>
            </a:pPr>
            <a:r>
              <a:rPr lang="en-US" dirty="0" smtClean="0"/>
              <a:t>3</a:t>
            </a:r>
            <a:r>
              <a:rPr lang="en-US" dirty="0"/>
              <a:t>” in </a:t>
            </a:r>
            <a:r>
              <a:rPr lang="en-US" dirty="0" smtClean="0"/>
              <a:t>2-hours or less</a:t>
            </a:r>
          </a:p>
          <a:p>
            <a:pPr marL="285750" indent="-285750">
              <a:buFont typeface="Arial" panose="020B0604020202020204" pitchFamily="34" charset="0"/>
              <a:buChar char="•"/>
            </a:pPr>
            <a:r>
              <a:rPr lang="en-US" dirty="0" smtClean="0"/>
              <a:t>5” </a:t>
            </a:r>
            <a:r>
              <a:rPr lang="en-US" dirty="0"/>
              <a:t>in </a:t>
            </a:r>
            <a:r>
              <a:rPr lang="en-US" dirty="0" smtClean="0"/>
              <a:t>24-hours or less</a:t>
            </a:r>
          </a:p>
          <a:p>
            <a:pPr marL="285750" indent="-285750" algn="just">
              <a:buFont typeface="Arial" panose="020B0604020202020204" pitchFamily="34" charset="0"/>
              <a:buChar char="•"/>
            </a:pPr>
            <a:r>
              <a:rPr lang="en-US" dirty="0" smtClean="0"/>
              <a:t>10” in 72-hours or less</a:t>
            </a:r>
            <a:endParaRPr lang="en-US" sz="1600" dirty="0"/>
          </a:p>
        </p:txBody>
      </p:sp>
      <p:sp>
        <p:nvSpPr>
          <p:cNvPr id="8" name="Oval 7"/>
          <p:cNvSpPr/>
          <p:nvPr/>
        </p:nvSpPr>
        <p:spPr>
          <a:xfrm>
            <a:off x="4546600" y="2514600"/>
            <a:ext cx="1701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682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NWS Warnings via EMWIN-Denver</a:t>
            </a:r>
            <a:endParaRPr lang="en-US"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74F5D91-5859-4A81-A93E-453226F5EE50}" type="slidenum">
              <a:rPr lang="en-US" smtClean="0"/>
              <a:pPr/>
              <a:t>62</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08646"/>
            <a:ext cx="6877338" cy="471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14800" y="2339876"/>
            <a:ext cx="4495800" cy="3139321"/>
          </a:xfrm>
          <a:prstGeom prst="rect">
            <a:avLst/>
          </a:prstGeom>
          <a:solidFill>
            <a:srgbClr val="FFFF00"/>
          </a:solidFill>
        </p:spPr>
        <p:txBody>
          <a:bodyPr wrap="square" rtlCol="0">
            <a:spAutoFit/>
          </a:bodyPr>
          <a:lstStyle/>
          <a:p>
            <a:r>
              <a:rPr lang="en-US" dirty="0" smtClean="0"/>
              <a:t>These subscription </a:t>
            </a:r>
            <a:r>
              <a:rPr lang="en-US" dirty="0"/>
              <a:t>lists provide a convenient </a:t>
            </a:r>
            <a:r>
              <a:rPr lang="en-US" dirty="0" smtClean="0"/>
              <a:t>way to </a:t>
            </a:r>
            <a:r>
              <a:rPr lang="en-US" dirty="0"/>
              <a:t>automatically receive products from the NWS Emergency Managers Weather Information Network (EMWIN). </a:t>
            </a:r>
            <a:r>
              <a:rPr lang="en-US" dirty="0" smtClean="0"/>
              <a:t> Both </a:t>
            </a:r>
            <a:r>
              <a:rPr lang="en-US" dirty="0"/>
              <a:t>long and short formats are available</a:t>
            </a:r>
            <a:r>
              <a:rPr lang="en-US" dirty="0" smtClean="0"/>
              <a:t>.  Follow the same instructions provided on the previous slides. The 5 circled counties would all be appropriate for Aurora. The downside of subscribing to all 5 will be receiving multiple emails of the same product when the warning or advisory includes more than one county.</a:t>
            </a:r>
            <a:endParaRPr lang="en-US" sz="1600" dirty="0"/>
          </a:p>
        </p:txBody>
      </p:sp>
      <p:sp>
        <p:nvSpPr>
          <p:cNvPr id="6" name="Oval 5"/>
          <p:cNvSpPr/>
          <p:nvPr/>
        </p:nvSpPr>
        <p:spPr>
          <a:xfrm>
            <a:off x="533400" y="1676400"/>
            <a:ext cx="152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9900" y="2641599"/>
            <a:ext cx="1511300" cy="62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081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683447" y="609600"/>
            <a:ext cx="5707953" cy="5715000"/>
          </a:xfrm>
          <a:prstGeom prst="rect">
            <a:avLst/>
          </a:prstGeom>
          <a:noFill/>
          <a:ln>
            <a:noFill/>
          </a:ln>
        </p:spPr>
      </p:pic>
      <p:sp>
        <p:nvSpPr>
          <p:cNvPr id="2" name="Title 1"/>
          <p:cNvSpPr>
            <a:spLocks noGrp="1"/>
          </p:cNvSpPr>
          <p:nvPr>
            <p:ph type="title"/>
          </p:nvPr>
        </p:nvSpPr>
        <p:spPr/>
        <p:txBody>
          <a:bodyPr>
            <a:normAutofit fontScale="90000"/>
          </a:bodyPr>
          <a:lstStyle/>
          <a:p>
            <a:r>
              <a:rPr lang="en-US" dirty="0" smtClean="0">
                <a:solidFill>
                  <a:schemeClr val="tx2"/>
                </a:solidFill>
                <a:effectLst>
                  <a:outerShdw blurRad="38100" dist="38100" dir="2700000" algn="tl">
                    <a:srgbClr val="000000">
                      <a:alpha val="43137"/>
                    </a:srgbClr>
                  </a:outerShdw>
                </a:effectLst>
              </a:rPr>
              <a:t>Preparing for the 2014 Storm Season</a:t>
            </a:r>
            <a:endParaRPr lang="en-US"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Go to the UDFCD websites and practice surfing for information</a:t>
            </a:r>
          </a:p>
          <a:p>
            <a:pPr marL="914400" lvl="1" indent="-514350">
              <a:buFont typeface="+mj-lt"/>
              <a:buAutoNum type="alphaLcPeriod"/>
            </a:pPr>
            <a:r>
              <a:rPr lang="en-US" dirty="0" smtClean="0"/>
              <a:t>Review info from yesterday’s storm</a:t>
            </a:r>
          </a:p>
          <a:p>
            <a:pPr marL="514350" indent="-514350">
              <a:buFont typeface="+mj-lt"/>
              <a:buAutoNum type="arabicPeriod"/>
            </a:pPr>
            <a:r>
              <a:rPr lang="en-US" dirty="0" smtClean="0"/>
              <a:t>Identify a weather webpage</a:t>
            </a:r>
          </a:p>
          <a:p>
            <a:pPr marL="914400" lvl="1" indent="-514350">
              <a:buFont typeface="+mj-lt"/>
              <a:buAutoNum type="alphaLcPeriod"/>
            </a:pPr>
            <a:r>
              <a:rPr lang="en-US" dirty="0" smtClean="0"/>
              <a:t>Learn to use radar pages</a:t>
            </a:r>
          </a:p>
          <a:p>
            <a:pPr marL="914400" lvl="1" indent="-514350">
              <a:buFont typeface="+mj-lt"/>
              <a:buAutoNum type="alphaLcPeriod"/>
            </a:pPr>
            <a:r>
              <a:rPr lang="en-US" dirty="0" smtClean="0"/>
              <a:t>Look at the forecast info</a:t>
            </a:r>
          </a:p>
          <a:p>
            <a:pPr marL="914400" lvl="1" indent="-514350">
              <a:buFont typeface="+mj-lt"/>
              <a:buAutoNum type="alphaLcPeriod"/>
            </a:pPr>
            <a:endParaRPr lang="en-US" dirty="0"/>
          </a:p>
        </p:txBody>
      </p:sp>
      <p:sp>
        <p:nvSpPr>
          <p:cNvPr id="4" name="Slide Number Placeholder 3"/>
          <p:cNvSpPr>
            <a:spLocks noGrp="1"/>
          </p:cNvSpPr>
          <p:nvPr>
            <p:ph type="sldNum" sz="quarter" idx="12"/>
          </p:nvPr>
        </p:nvSpPr>
        <p:spPr/>
        <p:txBody>
          <a:bodyPr/>
          <a:lstStyle/>
          <a:p>
            <a:fld id="{C74F5D91-5859-4A81-A93E-453226F5EE50}"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683447" y="609600"/>
            <a:ext cx="5707953" cy="5715000"/>
          </a:xfrm>
          <a:prstGeom prst="rect">
            <a:avLst/>
          </a:prstGeom>
          <a:noFill/>
          <a:ln>
            <a:noFill/>
          </a:ln>
        </p:spPr>
      </p:pic>
      <p:sp>
        <p:nvSpPr>
          <p:cNvPr id="2" name="Title 1"/>
          <p:cNvSpPr>
            <a:spLocks noGrp="1"/>
          </p:cNvSpPr>
          <p:nvPr>
            <p:ph type="title"/>
          </p:nvPr>
        </p:nvSpPr>
        <p:spPr/>
        <p:txBody>
          <a:bodyPr/>
          <a:lstStyle/>
          <a:p>
            <a:r>
              <a:rPr lang="en-US" dirty="0" smtClean="0">
                <a:solidFill>
                  <a:schemeClr val="tx2"/>
                </a:solidFill>
                <a:effectLst>
                  <a:outerShdw blurRad="38100" dist="38100" dir="2700000" algn="tl">
                    <a:srgbClr val="000000">
                      <a:alpha val="43137"/>
                    </a:srgbClr>
                  </a:outerShdw>
                </a:effectLst>
              </a:rPr>
              <a:t>2014 Expectations</a:t>
            </a:r>
            <a:endParaRPr lang="en-US"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US" sz="3300" dirty="0" smtClean="0"/>
              <a:t>Monitor information </a:t>
            </a:r>
          </a:p>
          <a:p>
            <a:pPr marL="914400" lvl="1" indent="-514350">
              <a:buFont typeface="+mj-lt"/>
              <a:buAutoNum type="alphaLcPeriod"/>
            </a:pPr>
            <a:r>
              <a:rPr lang="en-US" dirty="0" smtClean="0"/>
              <a:t>Plan to respond when a Message 2 or 3 is issued</a:t>
            </a:r>
          </a:p>
          <a:p>
            <a:pPr marL="514350" indent="-514350">
              <a:buFont typeface="+mj-lt"/>
              <a:buAutoNum type="arabicPeriod"/>
            </a:pPr>
            <a:r>
              <a:rPr lang="en-US" sz="3300" dirty="0" smtClean="0"/>
              <a:t>Respond if necessary to a Message 1 Low Impact Flooding</a:t>
            </a:r>
          </a:p>
          <a:p>
            <a:pPr marL="914400" lvl="1" indent="-514350">
              <a:buFont typeface="+mj-lt"/>
              <a:buAutoNum type="alphaLcPeriod"/>
            </a:pPr>
            <a:r>
              <a:rPr lang="en-US" dirty="0" smtClean="0"/>
              <a:t>1” or more in 30 minutes</a:t>
            </a:r>
          </a:p>
          <a:p>
            <a:pPr marL="914400" lvl="1" indent="-514350">
              <a:buFont typeface="+mj-lt"/>
              <a:buAutoNum type="alphaLcPeriod"/>
            </a:pPr>
            <a:r>
              <a:rPr lang="en-US" dirty="0" smtClean="0"/>
              <a:t>2” or more in 1 hour</a:t>
            </a:r>
          </a:p>
          <a:p>
            <a:pPr marL="514350" indent="-514350">
              <a:buFont typeface="+mj-lt"/>
              <a:buAutoNum type="arabicPeriod"/>
            </a:pPr>
            <a:r>
              <a:rPr lang="en-US" dirty="0" smtClean="0"/>
              <a:t>Safety is critical	</a:t>
            </a:r>
          </a:p>
          <a:p>
            <a:pPr marL="514350" indent="-514350">
              <a:buFont typeface="+mj-lt"/>
              <a:buAutoNum type="arabicPeriod"/>
            </a:pPr>
            <a:r>
              <a:rPr lang="en-US" dirty="0" smtClean="0"/>
              <a:t>Provide updates to SW supervisors &amp; superintendent</a:t>
            </a:r>
          </a:p>
          <a:p>
            <a:pPr marL="514350" indent="-514350">
              <a:buFont typeface="+mj-lt"/>
              <a:buAutoNum type="arabicPeriod"/>
            </a:pPr>
            <a:r>
              <a:rPr lang="en-US" dirty="0" smtClean="0"/>
              <a:t>Call for assistance </a:t>
            </a:r>
          </a:p>
          <a:p>
            <a:pPr marL="514350" indent="-514350">
              <a:buFont typeface="+mj-lt"/>
              <a:buAutoNum type="arabicPeriod"/>
            </a:pPr>
            <a:r>
              <a:rPr lang="en-US" dirty="0" smtClean="0"/>
              <a:t>Photo or video observed flooding impacts</a:t>
            </a:r>
          </a:p>
          <a:p>
            <a:pPr marL="514350" indent="-514350">
              <a:buFont typeface="+mj-lt"/>
              <a:buAutoNum type="arabicPeriod"/>
            </a:pPr>
            <a:endParaRPr lang="en-US" dirty="0" smtClean="0"/>
          </a:p>
        </p:txBody>
      </p:sp>
      <p:sp>
        <p:nvSpPr>
          <p:cNvPr id="4" name="Slide Number Placeholder 3"/>
          <p:cNvSpPr>
            <a:spLocks noGrp="1"/>
          </p:cNvSpPr>
          <p:nvPr>
            <p:ph type="sldNum" sz="quarter" idx="12"/>
          </p:nvPr>
        </p:nvSpPr>
        <p:spPr/>
        <p:txBody>
          <a:bodyPr/>
          <a:lstStyle/>
          <a:p>
            <a:fld id="{C74F5D91-5859-4A81-A93E-453226F5EE50}" type="slidenum">
              <a:rPr lang="en-US" smtClean="0"/>
              <a:pPr/>
              <a:t>64</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629325"/>
            <a:ext cx="8763000" cy="6031149"/>
          </a:xfrm>
          <a:prstGeom prst="rect">
            <a:avLst/>
          </a:prstGeom>
        </p:spPr>
      </p:pic>
      <p:sp>
        <p:nvSpPr>
          <p:cNvPr id="2" name="Slide Number Placeholder 1"/>
          <p:cNvSpPr>
            <a:spLocks noGrp="1"/>
          </p:cNvSpPr>
          <p:nvPr>
            <p:ph type="sldNum" sz="quarter" idx="12"/>
          </p:nvPr>
        </p:nvSpPr>
        <p:spPr/>
        <p:txBody>
          <a:bodyPr/>
          <a:lstStyle/>
          <a:p>
            <a:fld id="{C74F5D91-5859-4A81-A93E-453226F5EE50}" type="slidenum">
              <a:rPr lang="en-US" smtClean="0"/>
              <a:pPr/>
              <a:t>7</a:t>
            </a:fld>
            <a:endParaRPr lang="en-US"/>
          </a:p>
        </p:txBody>
      </p:sp>
      <p:sp>
        <p:nvSpPr>
          <p:cNvPr id="5" name="TextBox 4"/>
          <p:cNvSpPr txBox="1"/>
          <p:nvPr/>
        </p:nvSpPr>
        <p:spPr>
          <a:xfrm>
            <a:off x="65763" y="136636"/>
            <a:ext cx="2372637" cy="369332"/>
          </a:xfrm>
          <a:prstGeom prst="rect">
            <a:avLst/>
          </a:prstGeom>
          <a:noFill/>
        </p:spPr>
        <p:txBody>
          <a:bodyPr wrap="none" rtlCol="0">
            <a:spAutoFit/>
          </a:bodyPr>
          <a:lstStyle/>
          <a:p>
            <a:r>
              <a:rPr lang="en-US" dirty="0" smtClean="0">
                <a:hlinkClick r:id="rId3"/>
              </a:rPr>
              <a:t>http://alert5.udfcd.org</a:t>
            </a:r>
            <a:endParaRPr lang="en-US" dirty="0"/>
          </a:p>
        </p:txBody>
      </p:sp>
      <p:sp>
        <p:nvSpPr>
          <p:cNvPr id="9" name="Up Arrow 8"/>
          <p:cNvSpPr/>
          <p:nvPr/>
        </p:nvSpPr>
        <p:spPr>
          <a:xfrm>
            <a:off x="7127175" y="876300"/>
            <a:ext cx="405887" cy="1447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7054125" y="2347850"/>
            <a:ext cx="1632675" cy="369332"/>
          </a:xfrm>
          <a:prstGeom prst="rect">
            <a:avLst/>
          </a:prstGeom>
          <a:solidFill>
            <a:srgbClr val="FFFF00"/>
          </a:solidFill>
        </p:spPr>
        <p:txBody>
          <a:bodyPr wrap="square" rtlCol="0">
            <a:spAutoFit/>
          </a:bodyPr>
          <a:lstStyle/>
          <a:p>
            <a:pPr algn="ctr"/>
            <a:r>
              <a:rPr lang="en-US" dirty="0" smtClean="0"/>
              <a:t>F2P2 webpage </a:t>
            </a:r>
            <a:endParaRPr lang="en-US" dirty="0"/>
          </a:p>
        </p:txBody>
      </p:sp>
    </p:spTree>
    <p:extLst>
      <p:ext uri="{BB962C8B-B14F-4D97-AF65-F5344CB8AC3E}">
        <p14:creationId xmlns:p14="http://schemas.microsoft.com/office/powerpoint/2010/main" val="2971512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48200" y="3109356"/>
            <a:ext cx="4334321" cy="359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C74F5D91-5859-4A81-A93E-453226F5EE50}" type="slidenum">
              <a:rPr lang="en-US" smtClean="0"/>
              <a:pPr/>
              <a:t>8</a:t>
            </a:fld>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990600"/>
            <a:ext cx="4578041" cy="55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30500" y="1485900"/>
            <a:ext cx="2362200" cy="830997"/>
          </a:xfrm>
          <a:prstGeom prst="rect">
            <a:avLst/>
          </a:prstGeom>
          <a:noFill/>
          <a:ln w="57150">
            <a:solidFill>
              <a:srgbClr val="FF0000"/>
            </a:solidFill>
          </a:ln>
        </p:spPr>
        <p:txBody>
          <a:bodyPr wrap="square" rtlCol="0">
            <a:spAutoFit/>
          </a:bodyPr>
          <a:lstStyle/>
          <a:p>
            <a:pPr algn="ctr"/>
            <a:r>
              <a:rPr lang="en-US" sz="2400" dirty="0" smtClean="0">
                <a:solidFill>
                  <a:srgbClr val="FF0000"/>
                </a:solidFill>
                <a:effectLst>
                  <a:outerShdw blurRad="38100" dist="38100" dir="2700000" algn="tl">
                    <a:srgbClr val="000000">
                      <a:alpha val="43137"/>
                    </a:srgbClr>
                  </a:outerShdw>
                </a:effectLst>
              </a:rPr>
              <a:t>IMPORTANT INFORMATION</a:t>
            </a:r>
            <a:endParaRPr lang="en-US" sz="2400"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4962080" y="152400"/>
            <a:ext cx="4105720" cy="1200329"/>
          </a:xfrm>
          <a:prstGeom prst="rect">
            <a:avLst/>
          </a:prstGeom>
          <a:solidFill>
            <a:srgbClr val="FFFF00"/>
          </a:solidFill>
        </p:spPr>
        <p:txBody>
          <a:bodyPr wrap="square" rtlCol="0">
            <a:spAutoFit/>
          </a:bodyPr>
          <a:lstStyle/>
          <a:p>
            <a:r>
              <a:rPr lang="en-US" dirty="0" smtClean="0"/>
              <a:t>UDFCD employs a private meteorological service (PMS) to provide daily rain forecasts and notify local governments when flood threats develop.</a:t>
            </a:r>
            <a:endParaRPr lang="en-US" dirty="0"/>
          </a:p>
        </p:txBody>
      </p:sp>
      <p:sp>
        <p:nvSpPr>
          <p:cNvPr id="3" name="Left Arrow 2"/>
          <p:cNvSpPr/>
          <p:nvPr/>
        </p:nvSpPr>
        <p:spPr>
          <a:xfrm>
            <a:off x="2362200" y="2258568"/>
            <a:ext cx="274320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Check current forecast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4739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6187"/>
            <a:ext cx="8915399" cy="657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1611868"/>
            <a:ext cx="6400800" cy="369332"/>
          </a:xfrm>
          <a:prstGeom prst="rect">
            <a:avLst/>
          </a:prstGeom>
          <a:solidFill>
            <a:srgbClr val="FFFF00"/>
          </a:solidFill>
        </p:spPr>
        <p:txBody>
          <a:bodyPr wrap="square" rtlCol="0">
            <a:spAutoFit/>
          </a:bodyPr>
          <a:lstStyle/>
          <a:p>
            <a:r>
              <a:rPr lang="en-US" dirty="0" smtClean="0"/>
              <a:t>All products are in chronological order with the newest at the top.</a:t>
            </a:r>
            <a:endParaRPr lang="en-US" dirty="0"/>
          </a:p>
        </p:txBody>
      </p:sp>
      <p:sp>
        <p:nvSpPr>
          <p:cNvPr id="2" name="Slide Number Placeholder 1"/>
          <p:cNvSpPr>
            <a:spLocks noGrp="1"/>
          </p:cNvSpPr>
          <p:nvPr>
            <p:ph type="sldNum" sz="quarter" idx="12"/>
          </p:nvPr>
        </p:nvSpPr>
        <p:spPr/>
        <p:txBody>
          <a:bodyPr/>
          <a:lstStyle/>
          <a:p>
            <a:fld id="{C74F5D91-5859-4A81-A93E-453226F5EE50}"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2113</TotalTime>
  <Words>2453</Words>
  <Application>Microsoft Office PowerPoint</Application>
  <PresentationFormat>On-screen Show (4:3)</PresentationFormat>
  <Paragraphs>319</Paragraphs>
  <Slides>64</Slides>
  <Notes>37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Arial</vt:lpstr>
      <vt:lpstr>Calibri</vt:lpstr>
      <vt:lpstr>Times New Roman</vt:lpstr>
      <vt:lpstr>Wingdings</vt:lpstr>
      <vt:lpstr>Office Theme</vt:lpstr>
      <vt:lpstr>2_Default Design</vt:lpstr>
      <vt:lpstr>UDFCD’s Flood Warning Program </vt:lpstr>
      <vt:lpstr>PowerPoint Presentation</vt:lpstr>
      <vt:lpstr>The 2013 ‘alert5’ homepage</vt:lpstr>
      <vt:lpstr>Public Website—Contrail (by OneRain) </vt:lpstr>
      <vt:lpstr>Flash Flood Prediction Program (F2P2) </vt:lpstr>
      <vt:lpstr>PowerPoint Presentation</vt:lpstr>
      <vt:lpstr>PowerPoint Presentation</vt:lpstr>
      <vt:lpstr>PowerPoint Presentation</vt:lpstr>
      <vt:lpstr>PowerPoint Presentation</vt:lpstr>
      <vt:lpstr>Standard F2P2 Messages</vt:lpstr>
      <vt:lpstr>Standard F2P2 Messages Why numbered “MESSAGE” instead of plain language?</vt:lpstr>
      <vt:lpstr>MESSAGE 1</vt:lpstr>
      <vt:lpstr>MESSAGE 2 &amp; MESSAGE 3</vt:lpstr>
      <vt:lpstr>MESSAGE 4</vt:lpstr>
      <vt:lpstr>F2P2 products</vt:lpstr>
      <vt:lpstr>Daily Outlooks &amp; Message Status</vt:lpstr>
      <vt:lpstr>HPO continued…</vt:lpstr>
      <vt:lpstr>Daily Outlooks &amp; Message Status</vt:lpstr>
      <vt:lpstr>IMS continued…</vt:lpstr>
      <vt:lpstr>A more detailed QPF</vt:lpstr>
      <vt:lpstr>QPF continued…</vt:lpstr>
      <vt:lpstr>Storm Track</vt:lpstr>
      <vt:lpstr>Storm Track continued…</vt:lpstr>
      <vt:lpstr>The ALERT System</vt:lpstr>
      <vt:lpstr>UDFCD ALERT System 2014</vt:lpstr>
      <vt:lpstr>PowerPoint Presentation</vt:lpstr>
      <vt:lpstr>PowerPoint Presentation</vt:lpstr>
      <vt:lpstr>PowerPoint Presentation</vt:lpstr>
      <vt:lpstr>Monitoring Rainfall</vt:lpstr>
      <vt:lpstr>1-hr rainfall totals at 10AM, September 12, 2013</vt:lpstr>
      <vt:lpstr>1-hr rainfall totals at 10AM, September 12, 2013</vt:lpstr>
      <vt:lpstr>1-hr rainfall totals at 10AM, September 12, 2013</vt:lpstr>
      <vt:lpstr>PowerPoint Presentation</vt:lpstr>
      <vt:lpstr>Rainfall &amp; Water Level Alarms</vt:lpstr>
      <vt:lpstr>Rainfall &amp; Water Level Alarms</vt:lpstr>
      <vt:lpstr>Alarm Log Table</vt:lpstr>
      <vt:lpstr>Alarm Log Table (continued)</vt:lpstr>
      <vt:lpstr>Monitoring Water Levels  &amp; Streamflow</vt:lpstr>
      <vt:lpstr>Contrail by OneRain—the pubic website option</vt:lpstr>
      <vt:lpstr>PowerPoint Presentation</vt:lpstr>
      <vt:lpstr>PowerPoint Presentation</vt:lpstr>
      <vt:lpstr>From the alert5 website</vt:lpstr>
      <vt:lpstr>Radar Options</vt:lpstr>
      <vt:lpstr>PowerPoint Presentation</vt:lpstr>
      <vt:lpstr>ALERT Map</vt:lpstr>
      <vt:lpstr>WDT iMap-Pro HydroWatch</vt:lpstr>
      <vt:lpstr>HydroWatch Hydro Menu</vt:lpstr>
      <vt:lpstr>HydroWatch QPE Grid Example</vt:lpstr>
      <vt:lpstr>HydroWatch QPE Basin Avg. Example</vt:lpstr>
      <vt:lpstr>HydroWatch Current Menu</vt:lpstr>
      <vt:lpstr>HydroWatch Other Controls</vt:lpstr>
      <vt:lpstr>Other Radar Options</vt:lpstr>
      <vt:lpstr>Real-Time Hydro Models</vt:lpstr>
      <vt:lpstr>HYDROMODELS</vt:lpstr>
      <vt:lpstr>UDFCD Email Subscription Lists</vt:lpstr>
      <vt:lpstr>Email Subscriptions</vt:lpstr>
      <vt:lpstr>http://lists.udfcd.org </vt:lpstr>
      <vt:lpstr>F2P2 Forecast Products</vt:lpstr>
      <vt:lpstr>Daily Message Potentials</vt:lpstr>
      <vt:lpstr>F2P2 Flood Threat Messages</vt:lpstr>
      <vt:lpstr>ALERT Rainfall Alarms</vt:lpstr>
      <vt:lpstr>NWS Warnings via EMWIN-Denver</vt:lpstr>
      <vt:lpstr>Preparing for the 2014 Storm Season</vt:lpstr>
      <vt:lpstr>2014 Expectations</vt:lpstr>
    </vt:vector>
  </TitlesOfParts>
  <Company>City of Aurora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mccleary</dc:creator>
  <cp:lastModifiedBy>Emily Murphy Siem</cp:lastModifiedBy>
  <cp:revision>189</cp:revision>
  <dcterms:created xsi:type="dcterms:W3CDTF">2013-04-30T13:33:43Z</dcterms:created>
  <dcterms:modified xsi:type="dcterms:W3CDTF">2014-07-30T17:52:56Z</dcterms:modified>
</cp:coreProperties>
</file>